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1954" r:id="rId5"/>
    <p:sldId id="1959" r:id="rId6"/>
    <p:sldId id="2147481700" r:id="rId7"/>
    <p:sldId id="2147481789" r:id="rId8"/>
    <p:sldId id="2147481783" r:id="rId9"/>
    <p:sldId id="2147481799" r:id="rId10"/>
    <p:sldId id="2147481437" r:id="rId11"/>
    <p:sldId id="2147481784" r:id="rId12"/>
    <p:sldId id="2001" r:id="rId13"/>
    <p:sldId id="2147481790" r:id="rId14"/>
    <p:sldId id="2147481742" r:id="rId15"/>
    <p:sldId id="2147481773" r:id="rId16"/>
    <p:sldId id="2147481734" r:id="rId17"/>
    <p:sldId id="2147481457" r:id="rId18"/>
    <p:sldId id="2147481747" r:id="rId19"/>
    <p:sldId id="2147481800" r:id="rId20"/>
    <p:sldId id="2147481796" r:id="rId21"/>
    <p:sldId id="1983" r:id="rId22"/>
    <p:sldId id="2004" r:id="rId23"/>
    <p:sldId id="2147481798" r:id="rId24"/>
    <p:sldId id="2147481788" r:id="rId25"/>
    <p:sldId id="2147481760" r:id="rId26"/>
    <p:sldId id="2147481772" r:id="rId27"/>
    <p:sldId id="2147481775" r:id="rId28"/>
    <p:sldId id="2147481791" r:id="rId29"/>
    <p:sldId id="1977" r:id="rId30"/>
    <p:sldId id="1980" r:id="rId31"/>
    <p:sldId id="2147481787" r:id="rId32"/>
    <p:sldId id="2147481699" r:id="rId33"/>
    <p:sldId id="2147481774" r:id="rId34"/>
    <p:sldId id="2147481729" r:id="rId35"/>
    <p:sldId id="2147481748" r:id="rId36"/>
    <p:sldId id="2147481782" r:id="rId37"/>
    <p:sldId id="2147481761" r:id="rId38"/>
    <p:sldId id="1973" r:id="rId39"/>
    <p:sldId id="1988" r:id="rId40"/>
    <p:sldId id="1989" r:id="rId41"/>
    <p:sldId id="2002" r:id="rId42"/>
  </p:sldIdLst>
  <p:sldSz cx="12188825" cy="6858000"/>
  <p:notesSz cx="7315200" cy="96012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DC87B4-CD7C-4F08-ACB3-2262F1DA28FD}">
          <p14:sldIdLst>
            <p14:sldId id="1954"/>
            <p14:sldId id="1959"/>
            <p14:sldId id="2147481700"/>
            <p14:sldId id="2147481789"/>
            <p14:sldId id="2147481783"/>
            <p14:sldId id="2147481799"/>
            <p14:sldId id="2147481437"/>
            <p14:sldId id="2147481784"/>
            <p14:sldId id="2001"/>
            <p14:sldId id="2147481790"/>
            <p14:sldId id="2147481742"/>
            <p14:sldId id="2147481773"/>
            <p14:sldId id="2147481734"/>
            <p14:sldId id="2147481457"/>
            <p14:sldId id="2147481747"/>
            <p14:sldId id="2147481800"/>
            <p14:sldId id="2147481796"/>
            <p14:sldId id="1983"/>
            <p14:sldId id="2004"/>
            <p14:sldId id="2147481798"/>
          </p14:sldIdLst>
        </p14:section>
        <p14:section name="Remove Later" id="{29BE5D86-0B74-4A84-812B-76B83A6AB11D}">
          <p14:sldIdLst>
            <p14:sldId id="2147481788"/>
            <p14:sldId id="2147481760"/>
            <p14:sldId id="2147481772"/>
            <p14:sldId id="2147481775"/>
            <p14:sldId id="2147481791"/>
            <p14:sldId id="1977"/>
            <p14:sldId id="1980"/>
            <p14:sldId id="2147481787"/>
            <p14:sldId id="2147481699"/>
            <p14:sldId id="2147481774"/>
            <p14:sldId id="2147481729"/>
            <p14:sldId id="2147481748"/>
            <p14:sldId id="2147481782"/>
            <p14:sldId id="2147481761"/>
            <p14:sldId id="1973"/>
            <p14:sldId id="1988"/>
            <p14:sldId id="1989"/>
            <p14:sldId id="2002"/>
          </p14:sldIdLst>
        </p14:section>
      </p14:sectionLst>
    </p:ex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a:srgbClr val="777777"/>
    <a:srgbClr val="070707"/>
    <a:srgbClr val="0E3689"/>
    <a:srgbClr val="1D9CE4"/>
    <a:srgbClr val="FFD53A"/>
    <a:srgbClr val="702076"/>
    <a:srgbClr val="5EBF33"/>
    <a:srgbClr val="FD7F20"/>
    <a:srgbClr val="0E14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00DEC-5CA2-4B50-B90C-08ACE52144E3}" v="164" dt="2025-11-23T04:18:10.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autoAdjust="0"/>
    <p:restoredTop sz="86780" autoAdjust="0"/>
  </p:normalViewPr>
  <p:slideViewPr>
    <p:cSldViewPr snapToGrid="0" snapToObjects="1">
      <p:cViewPr varScale="1">
        <p:scale>
          <a:sx n="83" d="100"/>
          <a:sy n="83" d="100"/>
        </p:scale>
        <p:origin x="1003" y="58"/>
      </p:cViewPr>
      <p:guideLst>
        <p:guide orient="horz" pos="60"/>
        <p:guide pos="24"/>
        <p:guide orient="horz" pos="80"/>
        <p:guide pos="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1" d="100"/>
          <a:sy n="111" d="100"/>
        </p:scale>
        <p:origin x="383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sz="1862" b="0" i="0" u="none" strike="noStrike" baseline="0" dirty="0"/>
              <a:t>In Situations Where You Would Like To Use Computer Vision/Perceptual AI But Are Not, </a:t>
            </a:r>
          </a:p>
          <a:p>
            <a:pPr algn="l">
              <a:defRPr/>
            </a:pPr>
            <a:r>
              <a:rPr lang="en-US" sz="1862" b="0" i="0" u="none" strike="noStrike" baseline="0" dirty="0"/>
              <a:t>What Is Preventing You?</a:t>
            </a:r>
            <a:endParaRPr lang="en-US" dirty="0"/>
          </a:p>
        </c:rich>
      </c:tx>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Development too costly</c:v>
                </c:pt>
                <c:pt idx="1">
                  <c:v>Hardware too costly</c:v>
                </c:pt>
                <c:pt idx="2">
                  <c:v>Insufficient staff</c:v>
                </c:pt>
                <c:pt idx="3">
                  <c:v>Hardware too power hungry</c:v>
                </c:pt>
                <c:pt idx="4">
                  <c:v>Lack of expertise</c:v>
                </c:pt>
                <c:pt idx="5">
                  <c:v>Other tech provides same capability</c:v>
                </c:pt>
                <c:pt idx="6">
                  <c:v>Privacy</c:v>
                </c:pt>
                <c:pt idx="7">
                  <c:v>Don't see a benefit</c:v>
                </c:pt>
                <c:pt idx="8">
                  <c:v>Regulatory</c:v>
                </c:pt>
                <c:pt idx="9">
                  <c:v>Other</c:v>
                </c:pt>
              </c:strCache>
            </c:strRef>
          </c:cat>
          <c:val>
            <c:numRef>
              <c:f>Sheet1!$B$2:$B$11</c:f>
              <c:numCache>
                <c:formatCode>0%</c:formatCode>
                <c:ptCount val="10"/>
                <c:pt idx="0">
                  <c:v>0.52</c:v>
                </c:pt>
                <c:pt idx="1">
                  <c:v>0.42</c:v>
                </c:pt>
                <c:pt idx="2">
                  <c:v>0.35</c:v>
                </c:pt>
                <c:pt idx="3">
                  <c:v>0.33</c:v>
                </c:pt>
                <c:pt idx="4">
                  <c:v>0.26</c:v>
                </c:pt>
                <c:pt idx="5">
                  <c:v>0.2</c:v>
                </c:pt>
                <c:pt idx="6">
                  <c:v>0.2</c:v>
                </c:pt>
                <c:pt idx="7">
                  <c:v>0.18</c:v>
                </c:pt>
                <c:pt idx="8">
                  <c:v>0.18</c:v>
                </c:pt>
                <c:pt idx="9">
                  <c:v>0.04</c:v>
                </c:pt>
              </c:numCache>
            </c:numRef>
          </c:val>
          <c:extLst>
            <c:ext xmlns:c16="http://schemas.microsoft.com/office/drawing/2014/chart" uri="{C3380CC4-5D6E-409C-BE32-E72D297353CC}">
              <c16:uniqueId val="{00000000-70C0-4D97-868B-285FB8EBF5D5}"/>
            </c:ext>
          </c:extLst>
        </c:ser>
        <c:dLbls>
          <c:dLblPos val="outEnd"/>
          <c:showLegendKey val="0"/>
          <c:showVal val="1"/>
          <c:showCatName val="0"/>
          <c:showSerName val="0"/>
          <c:showPercent val="0"/>
          <c:showBubbleSize val="0"/>
        </c:dLbls>
        <c:gapWidth val="219"/>
        <c:overlap val="-27"/>
        <c:axId val="629493247"/>
        <c:axId val="629494687"/>
      </c:barChart>
      <c:catAx>
        <c:axId val="629493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9494687"/>
        <c:crosses val="autoZero"/>
        <c:auto val="1"/>
        <c:lblAlgn val="ctr"/>
        <c:lblOffset val="100"/>
        <c:noMultiLvlLbl val="0"/>
      </c:catAx>
      <c:valAx>
        <c:axId val="6294946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949324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Biggest Challenges for</a:t>
            </a:r>
            <a:r>
              <a:rPr lang="en-US" baseline="0" dirty="0"/>
              <a:t> Product Development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Algorithm implementation</c:v>
                </c:pt>
                <c:pt idx="1">
                  <c:v>Dataset curation</c:v>
                </c:pt>
                <c:pt idx="2">
                  <c:v>Dataset annotation</c:v>
                </c:pt>
                <c:pt idx="3">
                  <c:v>Dataset sourcing</c:v>
                </c:pt>
                <c:pt idx="4">
                  <c:v>Algorithm design</c:v>
                </c:pt>
                <c:pt idx="5">
                  <c:v>New development processes</c:v>
                </c:pt>
                <c:pt idx="6">
                  <c:v>Testing/validation</c:v>
                </c:pt>
                <c:pt idx="7">
                  <c:v> …</c:v>
                </c:pt>
              </c:strCache>
            </c:strRef>
          </c:cat>
          <c:val>
            <c:numRef>
              <c:f>Sheet1!$B$2:$B$9</c:f>
              <c:numCache>
                <c:formatCode>0%</c:formatCode>
                <c:ptCount val="8"/>
                <c:pt idx="0">
                  <c:v>0.38</c:v>
                </c:pt>
                <c:pt idx="1">
                  <c:v>0.37</c:v>
                </c:pt>
                <c:pt idx="2">
                  <c:v>0.33</c:v>
                </c:pt>
                <c:pt idx="3">
                  <c:v>0.3</c:v>
                </c:pt>
                <c:pt idx="4">
                  <c:v>0.3</c:v>
                </c:pt>
                <c:pt idx="5">
                  <c:v>0.26</c:v>
                </c:pt>
                <c:pt idx="6">
                  <c:v>0.26</c:v>
                </c:pt>
              </c:numCache>
            </c:numRef>
          </c:val>
          <c:extLst>
            <c:ext xmlns:c16="http://schemas.microsoft.com/office/drawing/2014/chart" uri="{C3380CC4-5D6E-409C-BE32-E72D297353CC}">
              <c16:uniqueId val="{00000000-8792-4DE9-AFA9-7B6C70C51BE4}"/>
            </c:ext>
          </c:extLst>
        </c:ser>
        <c:dLbls>
          <c:showLegendKey val="0"/>
          <c:showVal val="0"/>
          <c:showCatName val="0"/>
          <c:showSerName val="0"/>
          <c:showPercent val="0"/>
          <c:showBubbleSize val="0"/>
        </c:dLbls>
        <c:gapWidth val="219"/>
        <c:overlap val="-27"/>
        <c:axId val="629505727"/>
        <c:axId val="629518687"/>
      </c:barChart>
      <c:catAx>
        <c:axId val="629505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9518687"/>
        <c:crosses val="autoZero"/>
        <c:auto val="1"/>
        <c:lblAlgn val="ctr"/>
        <c:lblOffset val="100"/>
        <c:noMultiLvlLbl val="0"/>
      </c:catAx>
      <c:valAx>
        <c:axId val="6295186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95057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1C2FB-9829-486B-BED5-0020EAC3694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443EF920-1F32-4990-96EE-9170C9CAD557}">
      <dgm:prSet/>
      <dgm:spPr/>
      <dgm:t>
        <a:bodyPr/>
        <a:lstStyle/>
        <a:p>
          <a:r>
            <a:rPr lang="en-US"/>
            <a:t>Factory</a:t>
          </a:r>
        </a:p>
      </dgm:t>
    </dgm:pt>
    <dgm:pt modelId="{8408E183-E050-4843-8D18-5326D40ED394}" type="parTrans" cxnId="{DA5594E2-6EFE-4833-A5EF-0C4071001227}">
      <dgm:prSet/>
      <dgm:spPr/>
      <dgm:t>
        <a:bodyPr/>
        <a:lstStyle/>
        <a:p>
          <a:endParaRPr lang="en-US"/>
        </a:p>
      </dgm:t>
    </dgm:pt>
    <dgm:pt modelId="{3B1B9CE1-7192-477E-8205-8BAE664353BE}" type="sibTrans" cxnId="{DA5594E2-6EFE-4833-A5EF-0C4071001227}">
      <dgm:prSet/>
      <dgm:spPr/>
      <dgm:t>
        <a:bodyPr/>
        <a:lstStyle/>
        <a:p>
          <a:endParaRPr lang="en-US"/>
        </a:p>
      </dgm:t>
    </dgm:pt>
    <dgm:pt modelId="{BD436E71-D38B-47FF-9281-14E1FD1FF44C}">
      <dgm:prSet custT="1"/>
      <dgm:spPr/>
      <dgm:t>
        <a:bodyPr/>
        <a:lstStyle/>
        <a:p>
          <a:r>
            <a:rPr lang="en-US" sz="1400"/>
            <a:t>Industrial Robotics</a:t>
          </a:r>
        </a:p>
      </dgm:t>
    </dgm:pt>
    <dgm:pt modelId="{6FA0DE6F-1A28-4BCA-9B09-106D9EA8B565}" type="parTrans" cxnId="{4F53A419-1AEE-4B26-B784-6A4300B61CB2}">
      <dgm:prSet/>
      <dgm:spPr/>
      <dgm:t>
        <a:bodyPr/>
        <a:lstStyle/>
        <a:p>
          <a:endParaRPr lang="en-US"/>
        </a:p>
      </dgm:t>
    </dgm:pt>
    <dgm:pt modelId="{DAA2BB4D-B8DF-440C-BFB2-04A0DF1CBE23}" type="sibTrans" cxnId="{4F53A419-1AEE-4B26-B784-6A4300B61CB2}">
      <dgm:prSet/>
      <dgm:spPr/>
      <dgm:t>
        <a:bodyPr/>
        <a:lstStyle/>
        <a:p>
          <a:endParaRPr lang="en-US"/>
        </a:p>
      </dgm:t>
    </dgm:pt>
    <dgm:pt modelId="{CB342C4A-232A-4CC1-AC17-31C1D90758E7}">
      <dgm:prSet custT="1"/>
      <dgm:spPr/>
      <dgm:t>
        <a:bodyPr/>
        <a:lstStyle/>
        <a:p>
          <a:r>
            <a:rPr lang="en-US" sz="1400"/>
            <a:t>Predictive Maintenance</a:t>
          </a:r>
        </a:p>
      </dgm:t>
    </dgm:pt>
    <dgm:pt modelId="{7A87780E-34BB-421B-8251-437984DF75A6}" type="parTrans" cxnId="{B30CC453-F008-41B2-9221-4A63A04DC151}">
      <dgm:prSet/>
      <dgm:spPr/>
      <dgm:t>
        <a:bodyPr/>
        <a:lstStyle/>
        <a:p>
          <a:endParaRPr lang="en-US"/>
        </a:p>
      </dgm:t>
    </dgm:pt>
    <dgm:pt modelId="{3EAA8888-AAC9-4C83-A15C-3B148519342A}" type="sibTrans" cxnId="{B30CC453-F008-41B2-9221-4A63A04DC151}">
      <dgm:prSet/>
      <dgm:spPr/>
      <dgm:t>
        <a:bodyPr/>
        <a:lstStyle/>
        <a:p>
          <a:endParaRPr lang="en-US"/>
        </a:p>
      </dgm:t>
    </dgm:pt>
    <dgm:pt modelId="{8859682F-BBC7-4FE5-9569-51E5BB2A056D}">
      <dgm:prSet custT="1"/>
      <dgm:spPr/>
      <dgm:t>
        <a:bodyPr/>
        <a:lstStyle/>
        <a:p>
          <a:r>
            <a:rPr lang="en-US" sz="1400"/>
            <a:t>Sprayers, Robotics</a:t>
          </a:r>
        </a:p>
      </dgm:t>
    </dgm:pt>
    <dgm:pt modelId="{5E4BB500-31FD-4A9A-826C-C4921D1AFBCF}" type="parTrans" cxnId="{7366026A-2D86-4EBB-B5E3-EFC031D2ED2B}">
      <dgm:prSet/>
      <dgm:spPr/>
      <dgm:t>
        <a:bodyPr/>
        <a:lstStyle/>
        <a:p>
          <a:endParaRPr lang="en-US"/>
        </a:p>
      </dgm:t>
    </dgm:pt>
    <dgm:pt modelId="{0BEC2588-228E-4610-BF4F-6B4BEDA330B3}" type="sibTrans" cxnId="{7366026A-2D86-4EBB-B5E3-EFC031D2ED2B}">
      <dgm:prSet/>
      <dgm:spPr/>
      <dgm:t>
        <a:bodyPr/>
        <a:lstStyle/>
        <a:p>
          <a:endParaRPr lang="en-US"/>
        </a:p>
      </dgm:t>
    </dgm:pt>
    <dgm:pt modelId="{C21B328F-57E6-40F0-AB13-6299FFB1CB1F}">
      <dgm:prSet custT="1"/>
      <dgm:spPr/>
      <dgm:t>
        <a:bodyPr/>
        <a:lstStyle/>
        <a:p>
          <a:r>
            <a:rPr lang="en-US" sz="1400"/>
            <a:t>Navigation</a:t>
          </a:r>
        </a:p>
      </dgm:t>
    </dgm:pt>
    <dgm:pt modelId="{15D345D2-804D-4540-B13E-29C944AF2D30}" type="parTrans" cxnId="{9344123F-550E-4610-87E4-1BE351F23639}">
      <dgm:prSet/>
      <dgm:spPr/>
      <dgm:t>
        <a:bodyPr/>
        <a:lstStyle/>
        <a:p>
          <a:endParaRPr lang="en-US"/>
        </a:p>
      </dgm:t>
    </dgm:pt>
    <dgm:pt modelId="{CDA7918A-EB47-4606-9F38-4D2803B352DA}" type="sibTrans" cxnId="{9344123F-550E-4610-87E4-1BE351F23639}">
      <dgm:prSet/>
      <dgm:spPr/>
      <dgm:t>
        <a:bodyPr/>
        <a:lstStyle/>
        <a:p>
          <a:endParaRPr lang="en-US"/>
        </a:p>
      </dgm:t>
    </dgm:pt>
    <dgm:pt modelId="{BF3E294F-CDAB-4EF1-9C7F-BE39A3FBF7BF}">
      <dgm:prSet/>
      <dgm:spPr/>
      <dgm:t>
        <a:bodyPr/>
        <a:lstStyle/>
        <a:p>
          <a:r>
            <a:rPr lang="en-US"/>
            <a:t>Medical</a:t>
          </a:r>
        </a:p>
      </dgm:t>
    </dgm:pt>
    <dgm:pt modelId="{007A4AAA-4780-4C42-AB59-7943F2A72064}" type="parTrans" cxnId="{2AAE68CF-C74C-4763-BBA9-89E3D8587C56}">
      <dgm:prSet/>
      <dgm:spPr/>
      <dgm:t>
        <a:bodyPr/>
        <a:lstStyle/>
        <a:p>
          <a:endParaRPr lang="en-US"/>
        </a:p>
      </dgm:t>
    </dgm:pt>
    <dgm:pt modelId="{2DC47E41-5393-4CF8-AE4D-517E885B0A88}" type="sibTrans" cxnId="{2AAE68CF-C74C-4763-BBA9-89E3D8587C56}">
      <dgm:prSet/>
      <dgm:spPr/>
      <dgm:t>
        <a:bodyPr/>
        <a:lstStyle/>
        <a:p>
          <a:endParaRPr lang="en-US"/>
        </a:p>
      </dgm:t>
    </dgm:pt>
    <dgm:pt modelId="{61228823-C5DB-434A-B548-698C26543FE7}">
      <dgm:prSet custT="1"/>
      <dgm:spPr/>
      <dgm:t>
        <a:bodyPr/>
        <a:lstStyle/>
        <a:p>
          <a:r>
            <a:rPr lang="en-US" sz="1400"/>
            <a:t>Imaging</a:t>
          </a:r>
        </a:p>
      </dgm:t>
    </dgm:pt>
    <dgm:pt modelId="{E67FE04F-7430-4CF3-B072-A5925CA7F771}" type="parTrans" cxnId="{CC12697C-5B14-416B-888E-342A39E76134}">
      <dgm:prSet/>
      <dgm:spPr/>
      <dgm:t>
        <a:bodyPr/>
        <a:lstStyle/>
        <a:p>
          <a:endParaRPr lang="en-US"/>
        </a:p>
      </dgm:t>
    </dgm:pt>
    <dgm:pt modelId="{39678F2F-B6F9-4A0F-AACE-D90552143BDD}" type="sibTrans" cxnId="{CC12697C-5B14-416B-888E-342A39E76134}">
      <dgm:prSet/>
      <dgm:spPr/>
      <dgm:t>
        <a:bodyPr/>
        <a:lstStyle/>
        <a:p>
          <a:endParaRPr lang="en-US"/>
        </a:p>
      </dgm:t>
    </dgm:pt>
    <dgm:pt modelId="{8F542E83-2A61-4E10-A74B-B4C232484B61}">
      <dgm:prSet custT="1"/>
      <dgm:spPr/>
      <dgm:t>
        <a:bodyPr/>
        <a:lstStyle/>
        <a:p>
          <a:r>
            <a:rPr lang="en-US" sz="1400"/>
            <a:t>Monitoring</a:t>
          </a:r>
          <a:endParaRPr lang="en-US" sz="1000"/>
        </a:p>
      </dgm:t>
    </dgm:pt>
    <dgm:pt modelId="{765F4E70-03D9-41DB-90BF-4CF81A452CE8}" type="parTrans" cxnId="{E4E770E6-184D-4B5F-AEB5-92BEA0765295}">
      <dgm:prSet/>
      <dgm:spPr/>
      <dgm:t>
        <a:bodyPr/>
        <a:lstStyle/>
        <a:p>
          <a:endParaRPr lang="en-US"/>
        </a:p>
      </dgm:t>
    </dgm:pt>
    <dgm:pt modelId="{E4E4BBC1-AC4B-4258-9B4C-B3583D91F826}" type="sibTrans" cxnId="{E4E770E6-184D-4B5F-AEB5-92BEA0765295}">
      <dgm:prSet/>
      <dgm:spPr/>
      <dgm:t>
        <a:bodyPr/>
        <a:lstStyle/>
        <a:p>
          <a:endParaRPr lang="en-US"/>
        </a:p>
      </dgm:t>
    </dgm:pt>
    <dgm:pt modelId="{6F4086B6-C34A-45B0-92F2-5E9F2772587C}">
      <dgm:prSet/>
      <dgm:spPr/>
      <dgm:t>
        <a:bodyPr/>
        <a:lstStyle/>
        <a:p>
          <a:r>
            <a:rPr lang="en-US"/>
            <a:t>Building</a:t>
          </a:r>
        </a:p>
      </dgm:t>
    </dgm:pt>
    <dgm:pt modelId="{1ACB9299-6544-4BBF-B14E-9314500413A5}" type="parTrans" cxnId="{E2115F01-B1FA-46CB-8B11-0F4AE30B7746}">
      <dgm:prSet/>
      <dgm:spPr/>
      <dgm:t>
        <a:bodyPr/>
        <a:lstStyle/>
        <a:p>
          <a:endParaRPr lang="en-US"/>
        </a:p>
      </dgm:t>
    </dgm:pt>
    <dgm:pt modelId="{B6EC04F4-D4AB-482D-91D3-3DD514730254}" type="sibTrans" cxnId="{E2115F01-B1FA-46CB-8B11-0F4AE30B7746}">
      <dgm:prSet/>
      <dgm:spPr/>
      <dgm:t>
        <a:bodyPr/>
        <a:lstStyle/>
        <a:p>
          <a:endParaRPr lang="en-US"/>
        </a:p>
      </dgm:t>
    </dgm:pt>
    <dgm:pt modelId="{966D6C43-0840-44A8-BCB4-24E7D1615239}">
      <dgm:prSet custT="1"/>
      <dgm:spPr/>
      <dgm:t>
        <a:bodyPr/>
        <a:lstStyle/>
        <a:p>
          <a:r>
            <a:rPr lang="en-US" sz="1400"/>
            <a:t>Energy Management</a:t>
          </a:r>
        </a:p>
      </dgm:t>
    </dgm:pt>
    <dgm:pt modelId="{C0DB1167-58A1-463C-A00E-9DE802C87E82}" type="parTrans" cxnId="{A910E4CC-B776-4BF5-A5D6-9145EA9FC089}">
      <dgm:prSet/>
      <dgm:spPr/>
      <dgm:t>
        <a:bodyPr/>
        <a:lstStyle/>
        <a:p>
          <a:endParaRPr lang="en-US"/>
        </a:p>
      </dgm:t>
    </dgm:pt>
    <dgm:pt modelId="{ECA2D7BA-9CBA-464F-993A-300745BC5051}" type="sibTrans" cxnId="{A910E4CC-B776-4BF5-A5D6-9145EA9FC089}">
      <dgm:prSet/>
      <dgm:spPr/>
      <dgm:t>
        <a:bodyPr/>
        <a:lstStyle/>
        <a:p>
          <a:endParaRPr lang="en-US"/>
        </a:p>
      </dgm:t>
    </dgm:pt>
    <dgm:pt modelId="{03F78B2F-7D15-4588-8B3B-1AEB29B7CBE6}">
      <dgm:prSet custT="1"/>
      <dgm:spPr/>
      <dgm:t>
        <a:bodyPr/>
        <a:lstStyle/>
        <a:p>
          <a:r>
            <a:rPr lang="en-US" sz="1400"/>
            <a:t>Surveillance</a:t>
          </a:r>
        </a:p>
        <a:p>
          <a:r>
            <a:rPr lang="en-US" sz="1400"/>
            <a:t>Security</a:t>
          </a:r>
        </a:p>
      </dgm:t>
    </dgm:pt>
    <dgm:pt modelId="{BCE849C1-CDEA-4B4A-8F61-BFD90210DBAD}" type="parTrans" cxnId="{1859EDDF-77DE-42E8-B845-E6B4B4768B83}">
      <dgm:prSet/>
      <dgm:spPr/>
      <dgm:t>
        <a:bodyPr/>
        <a:lstStyle/>
        <a:p>
          <a:endParaRPr lang="en-US"/>
        </a:p>
      </dgm:t>
    </dgm:pt>
    <dgm:pt modelId="{299DAE24-CE8E-4EF0-B833-927EA69177A3}" type="sibTrans" cxnId="{1859EDDF-77DE-42E8-B845-E6B4B4768B83}">
      <dgm:prSet/>
      <dgm:spPr/>
      <dgm:t>
        <a:bodyPr/>
        <a:lstStyle/>
        <a:p>
          <a:endParaRPr lang="en-US"/>
        </a:p>
      </dgm:t>
    </dgm:pt>
    <dgm:pt modelId="{E3153A96-116A-4CAC-B643-B3740C7F18AB}">
      <dgm:prSet/>
      <dgm:spPr/>
      <dgm:t>
        <a:bodyPr/>
        <a:lstStyle/>
        <a:p>
          <a:r>
            <a:rPr lang="en-US"/>
            <a:t>Power Tools</a:t>
          </a:r>
        </a:p>
      </dgm:t>
    </dgm:pt>
    <dgm:pt modelId="{04281777-8D89-4E23-B2DD-11708FB81D08}" type="parTrans" cxnId="{35CF367C-EECD-47AB-B5BD-22385107D224}">
      <dgm:prSet/>
      <dgm:spPr/>
      <dgm:t>
        <a:bodyPr/>
        <a:lstStyle/>
        <a:p>
          <a:endParaRPr lang="en-US"/>
        </a:p>
      </dgm:t>
    </dgm:pt>
    <dgm:pt modelId="{2787F372-7D3B-4AB3-9D86-769C932AB162}" type="sibTrans" cxnId="{35CF367C-EECD-47AB-B5BD-22385107D224}">
      <dgm:prSet/>
      <dgm:spPr/>
      <dgm:t>
        <a:bodyPr/>
        <a:lstStyle/>
        <a:p>
          <a:endParaRPr lang="en-US"/>
        </a:p>
      </dgm:t>
    </dgm:pt>
    <dgm:pt modelId="{05E27EDC-01D1-4F46-9C03-CBFCB26AC261}">
      <dgm:prSet custT="1"/>
      <dgm:spPr/>
      <dgm:t>
        <a:bodyPr/>
        <a:lstStyle/>
        <a:p>
          <a:r>
            <a:rPr lang="en-US" sz="1400"/>
            <a:t>Anti-Kickback</a:t>
          </a:r>
        </a:p>
      </dgm:t>
    </dgm:pt>
    <dgm:pt modelId="{B6BA5FEE-079B-4FAF-839D-9EAA710B7ADB}" type="parTrans" cxnId="{0E3E0E69-8CD2-4243-846A-F5BCF1F4EC45}">
      <dgm:prSet/>
      <dgm:spPr/>
      <dgm:t>
        <a:bodyPr/>
        <a:lstStyle/>
        <a:p>
          <a:endParaRPr lang="en-US"/>
        </a:p>
      </dgm:t>
    </dgm:pt>
    <dgm:pt modelId="{6C61B0E1-5118-46FF-B351-36481E6D0E55}" type="sibTrans" cxnId="{0E3E0E69-8CD2-4243-846A-F5BCF1F4EC45}">
      <dgm:prSet/>
      <dgm:spPr/>
      <dgm:t>
        <a:bodyPr/>
        <a:lstStyle/>
        <a:p>
          <a:endParaRPr lang="en-US"/>
        </a:p>
      </dgm:t>
    </dgm:pt>
    <dgm:pt modelId="{4019A676-C844-4C0F-8CF6-D0DB3650667F}">
      <dgm:prSet custT="1"/>
      <dgm:spPr/>
      <dgm:t>
        <a:bodyPr/>
        <a:lstStyle/>
        <a:p>
          <a:r>
            <a:rPr lang="en-US" sz="1350"/>
            <a:t>Battery Authentication</a:t>
          </a:r>
        </a:p>
      </dgm:t>
    </dgm:pt>
    <dgm:pt modelId="{CEE62897-C33D-4594-B868-FE3DE71A09D5}" type="parTrans" cxnId="{E07D7353-D035-42D7-B639-8FB909EBCE3E}">
      <dgm:prSet/>
      <dgm:spPr/>
      <dgm:t>
        <a:bodyPr/>
        <a:lstStyle/>
        <a:p>
          <a:endParaRPr lang="en-US"/>
        </a:p>
      </dgm:t>
    </dgm:pt>
    <dgm:pt modelId="{836B2CA4-6767-45D6-9946-D6D5C7223C5B}" type="sibTrans" cxnId="{E07D7353-D035-42D7-B639-8FB909EBCE3E}">
      <dgm:prSet/>
      <dgm:spPr/>
      <dgm:t>
        <a:bodyPr/>
        <a:lstStyle/>
        <a:p>
          <a:endParaRPr lang="en-US"/>
        </a:p>
      </dgm:t>
    </dgm:pt>
    <dgm:pt modelId="{08D0CC40-A780-4066-916E-0BB9E45A62DB}">
      <dgm:prSet/>
      <dgm:spPr/>
      <dgm:t>
        <a:bodyPr/>
        <a:lstStyle/>
        <a:p>
          <a:r>
            <a:rPr lang="en-US"/>
            <a:t>Sports/Fitness</a:t>
          </a:r>
        </a:p>
      </dgm:t>
    </dgm:pt>
    <dgm:pt modelId="{B9543945-4D02-426A-9EEB-6D8CF6ED403A}" type="parTrans" cxnId="{B8EAD8BA-FBF6-451E-B530-65B6037770B7}">
      <dgm:prSet/>
      <dgm:spPr/>
      <dgm:t>
        <a:bodyPr/>
        <a:lstStyle/>
        <a:p>
          <a:endParaRPr lang="en-US"/>
        </a:p>
      </dgm:t>
    </dgm:pt>
    <dgm:pt modelId="{F9CE9202-B5E6-48A2-85C5-7B7BFBA5D90C}" type="sibTrans" cxnId="{B8EAD8BA-FBF6-451E-B530-65B6037770B7}">
      <dgm:prSet/>
      <dgm:spPr/>
      <dgm:t>
        <a:bodyPr/>
        <a:lstStyle/>
        <a:p>
          <a:endParaRPr lang="en-US"/>
        </a:p>
      </dgm:t>
    </dgm:pt>
    <dgm:pt modelId="{505289CF-CCDF-4CA7-9C13-983775A558C5}">
      <dgm:prSet custT="1"/>
      <dgm:spPr/>
      <dgm:t>
        <a:bodyPr/>
        <a:lstStyle/>
        <a:p>
          <a:r>
            <a:rPr lang="en-US" sz="1400"/>
            <a:t>Activity/Vital Tracking</a:t>
          </a:r>
        </a:p>
      </dgm:t>
    </dgm:pt>
    <dgm:pt modelId="{896F7F2C-BADB-43B1-A3F8-149C4755B484}" type="parTrans" cxnId="{98CDCD91-F411-436B-A3BE-E7B6E5F61616}">
      <dgm:prSet/>
      <dgm:spPr/>
      <dgm:t>
        <a:bodyPr/>
        <a:lstStyle/>
        <a:p>
          <a:endParaRPr lang="en-US"/>
        </a:p>
      </dgm:t>
    </dgm:pt>
    <dgm:pt modelId="{00597435-B86E-491D-B17C-6297338A7C5D}" type="sibTrans" cxnId="{98CDCD91-F411-436B-A3BE-E7B6E5F61616}">
      <dgm:prSet/>
      <dgm:spPr/>
      <dgm:t>
        <a:bodyPr/>
        <a:lstStyle/>
        <a:p>
          <a:endParaRPr lang="en-US"/>
        </a:p>
      </dgm:t>
    </dgm:pt>
    <dgm:pt modelId="{DB05F7DC-C5F5-4B53-83FD-FC84EB033185}">
      <dgm:prSet custT="1"/>
      <dgm:spPr/>
      <dgm:t>
        <a:bodyPr/>
        <a:lstStyle/>
        <a:p>
          <a:r>
            <a:rPr lang="en-US" sz="1400"/>
            <a:t>Training and Improvement</a:t>
          </a:r>
        </a:p>
      </dgm:t>
    </dgm:pt>
    <dgm:pt modelId="{D0FE48E5-4F75-4918-B772-AE80B12EB631}" type="parTrans" cxnId="{721D9440-2318-453A-B26E-F8436131FDCC}">
      <dgm:prSet/>
      <dgm:spPr/>
      <dgm:t>
        <a:bodyPr/>
        <a:lstStyle/>
        <a:p>
          <a:endParaRPr lang="en-US"/>
        </a:p>
      </dgm:t>
    </dgm:pt>
    <dgm:pt modelId="{04B39479-5BC4-4A60-8007-79D4A0379BCA}" type="sibTrans" cxnId="{721D9440-2318-453A-B26E-F8436131FDCC}">
      <dgm:prSet/>
      <dgm:spPr/>
      <dgm:t>
        <a:bodyPr/>
        <a:lstStyle/>
        <a:p>
          <a:endParaRPr lang="en-US"/>
        </a:p>
      </dgm:t>
    </dgm:pt>
    <dgm:pt modelId="{B3CC98EA-BC76-4553-A9BD-FC4CFEF3E740}">
      <dgm:prSet/>
      <dgm:spPr/>
      <dgm:t>
        <a:bodyPr/>
        <a:lstStyle/>
        <a:p>
          <a:r>
            <a:rPr lang="en-US"/>
            <a:t>Agriculture</a:t>
          </a:r>
        </a:p>
      </dgm:t>
    </dgm:pt>
    <dgm:pt modelId="{365916EA-71D9-4B4C-BD81-D495CECE0EA0}" type="sibTrans" cxnId="{8172D29D-279F-46CB-A699-57FC567CDA5D}">
      <dgm:prSet/>
      <dgm:spPr/>
      <dgm:t>
        <a:bodyPr/>
        <a:lstStyle/>
        <a:p>
          <a:endParaRPr lang="en-US"/>
        </a:p>
      </dgm:t>
    </dgm:pt>
    <dgm:pt modelId="{B2E4F1F4-3B2A-48BF-BA1D-8804CA00B00D}" type="parTrans" cxnId="{8172D29D-279F-46CB-A699-57FC567CDA5D}">
      <dgm:prSet/>
      <dgm:spPr/>
      <dgm:t>
        <a:bodyPr/>
        <a:lstStyle/>
        <a:p>
          <a:endParaRPr lang="en-US"/>
        </a:p>
      </dgm:t>
    </dgm:pt>
    <dgm:pt modelId="{AEAE14B0-8257-6848-AC2B-2B8C5A7DFB17}" type="pres">
      <dgm:prSet presAssocID="{4A51C2FB-9829-486B-BED5-0020EAC3694A}" presName="diagram" presStyleCnt="0">
        <dgm:presLayoutVars>
          <dgm:chPref val="1"/>
          <dgm:dir/>
          <dgm:animOne val="branch"/>
          <dgm:animLvl val="lvl"/>
          <dgm:resizeHandles/>
        </dgm:presLayoutVars>
      </dgm:prSet>
      <dgm:spPr/>
    </dgm:pt>
    <dgm:pt modelId="{6DAEC814-2E7A-F447-B591-A925D6BB2E12}" type="pres">
      <dgm:prSet presAssocID="{443EF920-1F32-4990-96EE-9170C9CAD557}" presName="root" presStyleCnt="0"/>
      <dgm:spPr/>
    </dgm:pt>
    <dgm:pt modelId="{ACFD55C6-E0D7-1F4F-ABAC-A3008907E06E}" type="pres">
      <dgm:prSet presAssocID="{443EF920-1F32-4990-96EE-9170C9CAD557}" presName="rootComposite" presStyleCnt="0"/>
      <dgm:spPr/>
    </dgm:pt>
    <dgm:pt modelId="{79C415CA-B218-BB40-B553-B9B68BF36F57}" type="pres">
      <dgm:prSet presAssocID="{443EF920-1F32-4990-96EE-9170C9CAD557}" presName="rootText" presStyleLbl="node1" presStyleIdx="0" presStyleCnt="6"/>
      <dgm:spPr/>
    </dgm:pt>
    <dgm:pt modelId="{C1641CB8-2251-9A40-A18C-2286628A1939}" type="pres">
      <dgm:prSet presAssocID="{443EF920-1F32-4990-96EE-9170C9CAD557}" presName="rootConnector" presStyleLbl="node1" presStyleIdx="0" presStyleCnt="6"/>
      <dgm:spPr/>
    </dgm:pt>
    <dgm:pt modelId="{25F7AE09-08E3-DB43-AEBD-1A780D86BDF4}" type="pres">
      <dgm:prSet presAssocID="{443EF920-1F32-4990-96EE-9170C9CAD557}" presName="childShape" presStyleCnt="0"/>
      <dgm:spPr/>
    </dgm:pt>
    <dgm:pt modelId="{C857C23F-B70B-1B4F-9C12-3D7D02814E61}" type="pres">
      <dgm:prSet presAssocID="{6FA0DE6F-1A28-4BCA-9B09-106D9EA8B565}" presName="Name13" presStyleLbl="parChTrans1D2" presStyleIdx="0" presStyleCnt="12"/>
      <dgm:spPr/>
    </dgm:pt>
    <dgm:pt modelId="{C22D93C8-D832-984C-943D-48AEAFF02101}" type="pres">
      <dgm:prSet presAssocID="{BD436E71-D38B-47FF-9281-14E1FD1FF44C}" presName="childText" presStyleLbl="bgAcc1" presStyleIdx="0" presStyleCnt="12">
        <dgm:presLayoutVars>
          <dgm:bulletEnabled val="1"/>
        </dgm:presLayoutVars>
      </dgm:prSet>
      <dgm:spPr/>
    </dgm:pt>
    <dgm:pt modelId="{C641F620-939C-CC4F-9CAB-B40CD2ADEC2D}" type="pres">
      <dgm:prSet presAssocID="{7A87780E-34BB-421B-8251-437984DF75A6}" presName="Name13" presStyleLbl="parChTrans1D2" presStyleIdx="1" presStyleCnt="12"/>
      <dgm:spPr/>
    </dgm:pt>
    <dgm:pt modelId="{C3E5C2FD-4194-964E-92F4-7CD282F3961C}" type="pres">
      <dgm:prSet presAssocID="{CB342C4A-232A-4CC1-AC17-31C1D90758E7}" presName="childText" presStyleLbl="bgAcc1" presStyleIdx="1" presStyleCnt="12">
        <dgm:presLayoutVars>
          <dgm:bulletEnabled val="1"/>
        </dgm:presLayoutVars>
      </dgm:prSet>
      <dgm:spPr/>
    </dgm:pt>
    <dgm:pt modelId="{E17DB014-17A7-6C4D-AD04-A24D8194867D}" type="pres">
      <dgm:prSet presAssocID="{B3CC98EA-BC76-4553-A9BD-FC4CFEF3E740}" presName="root" presStyleCnt="0"/>
      <dgm:spPr/>
    </dgm:pt>
    <dgm:pt modelId="{3A550748-78F5-034F-B49B-E378ED7CAA1C}" type="pres">
      <dgm:prSet presAssocID="{B3CC98EA-BC76-4553-A9BD-FC4CFEF3E740}" presName="rootComposite" presStyleCnt="0"/>
      <dgm:spPr/>
    </dgm:pt>
    <dgm:pt modelId="{9F5388F0-1DD8-2D40-8B4F-41BBE3F6787E}" type="pres">
      <dgm:prSet presAssocID="{B3CC98EA-BC76-4553-A9BD-FC4CFEF3E740}" presName="rootText" presStyleLbl="node1" presStyleIdx="1" presStyleCnt="6"/>
      <dgm:spPr/>
    </dgm:pt>
    <dgm:pt modelId="{B394D222-C6EA-4640-AD3A-D5F9DF43FF1D}" type="pres">
      <dgm:prSet presAssocID="{B3CC98EA-BC76-4553-A9BD-FC4CFEF3E740}" presName="rootConnector" presStyleLbl="node1" presStyleIdx="1" presStyleCnt="6"/>
      <dgm:spPr/>
    </dgm:pt>
    <dgm:pt modelId="{23397F96-27D8-8D41-8433-0CB231B532B9}" type="pres">
      <dgm:prSet presAssocID="{B3CC98EA-BC76-4553-A9BD-FC4CFEF3E740}" presName="childShape" presStyleCnt="0"/>
      <dgm:spPr/>
    </dgm:pt>
    <dgm:pt modelId="{9D7EE4D5-6E00-274B-B46D-19322DA0C384}" type="pres">
      <dgm:prSet presAssocID="{5E4BB500-31FD-4A9A-826C-C4921D1AFBCF}" presName="Name13" presStyleLbl="parChTrans1D2" presStyleIdx="2" presStyleCnt="12"/>
      <dgm:spPr/>
    </dgm:pt>
    <dgm:pt modelId="{3814B8D4-4AA8-864B-9E32-ED3ADFE1522B}" type="pres">
      <dgm:prSet presAssocID="{8859682F-BBC7-4FE5-9569-51E5BB2A056D}" presName="childText" presStyleLbl="bgAcc1" presStyleIdx="2" presStyleCnt="12">
        <dgm:presLayoutVars>
          <dgm:bulletEnabled val="1"/>
        </dgm:presLayoutVars>
      </dgm:prSet>
      <dgm:spPr/>
    </dgm:pt>
    <dgm:pt modelId="{6555E9EA-39A8-4D46-9654-CAA4844BE1C7}" type="pres">
      <dgm:prSet presAssocID="{15D345D2-804D-4540-B13E-29C944AF2D30}" presName="Name13" presStyleLbl="parChTrans1D2" presStyleIdx="3" presStyleCnt="12"/>
      <dgm:spPr/>
    </dgm:pt>
    <dgm:pt modelId="{DFF52BB3-8564-A54A-8718-C3B4A7494D16}" type="pres">
      <dgm:prSet presAssocID="{C21B328F-57E6-40F0-AB13-6299FFB1CB1F}" presName="childText" presStyleLbl="bgAcc1" presStyleIdx="3" presStyleCnt="12">
        <dgm:presLayoutVars>
          <dgm:bulletEnabled val="1"/>
        </dgm:presLayoutVars>
      </dgm:prSet>
      <dgm:spPr/>
    </dgm:pt>
    <dgm:pt modelId="{5047B34D-8FCE-5943-BB72-6E33625E5EBD}" type="pres">
      <dgm:prSet presAssocID="{BF3E294F-CDAB-4EF1-9C7F-BE39A3FBF7BF}" presName="root" presStyleCnt="0"/>
      <dgm:spPr/>
    </dgm:pt>
    <dgm:pt modelId="{73F2D026-5F9D-734E-AAB3-18D5F2EEE596}" type="pres">
      <dgm:prSet presAssocID="{BF3E294F-CDAB-4EF1-9C7F-BE39A3FBF7BF}" presName="rootComposite" presStyleCnt="0"/>
      <dgm:spPr/>
    </dgm:pt>
    <dgm:pt modelId="{67F4FE49-0DDF-9444-ACAF-9D9B452872AE}" type="pres">
      <dgm:prSet presAssocID="{BF3E294F-CDAB-4EF1-9C7F-BE39A3FBF7BF}" presName="rootText" presStyleLbl="node1" presStyleIdx="2" presStyleCnt="6"/>
      <dgm:spPr/>
    </dgm:pt>
    <dgm:pt modelId="{3E18C75E-31CE-1349-A842-03E7909A22CC}" type="pres">
      <dgm:prSet presAssocID="{BF3E294F-CDAB-4EF1-9C7F-BE39A3FBF7BF}" presName="rootConnector" presStyleLbl="node1" presStyleIdx="2" presStyleCnt="6"/>
      <dgm:spPr/>
    </dgm:pt>
    <dgm:pt modelId="{8B140551-C87B-5348-9C30-C8A8D9BFA36E}" type="pres">
      <dgm:prSet presAssocID="{BF3E294F-CDAB-4EF1-9C7F-BE39A3FBF7BF}" presName="childShape" presStyleCnt="0"/>
      <dgm:spPr/>
    </dgm:pt>
    <dgm:pt modelId="{DC16F80B-55AC-7C42-9268-F35A4FDAAA0C}" type="pres">
      <dgm:prSet presAssocID="{E67FE04F-7430-4CF3-B072-A5925CA7F771}" presName="Name13" presStyleLbl="parChTrans1D2" presStyleIdx="4" presStyleCnt="12"/>
      <dgm:spPr/>
    </dgm:pt>
    <dgm:pt modelId="{A6C8D0A0-3930-F546-87E5-CE7D993EF9C2}" type="pres">
      <dgm:prSet presAssocID="{61228823-C5DB-434A-B548-698C26543FE7}" presName="childText" presStyleLbl="bgAcc1" presStyleIdx="4" presStyleCnt="12">
        <dgm:presLayoutVars>
          <dgm:bulletEnabled val="1"/>
        </dgm:presLayoutVars>
      </dgm:prSet>
      <dgm:spPr/>
    </dgm:pt>
    <dgm:pt modelId="{8F555F7C-1756-784B-8D7F-CBE35A39EDAD}" type="pres">
      <dgm:prSet presAssocID="{765F4E70-03D9-41DB-90BF-4CF81A452CE8}" presName="Name13" presStyleLbl="parChTrans1D2" presStyleIdx="5" presStyleCnt="12"/>
      <dgm:spPr/>
    </dgm:pt>
    <dgm:pt modelId="{CE28762C-A873-8343-B7B5-1548F6451A0B}" type="pres">
      <dgm:prSet presAssocID="{8F542E83-2A61-4E10-A74B-B4C232484B61}" presName="childText" presStyleLbl="bgAcc1" presStyleIdx="5" presStyleCnt="12">
        <dgm:presLayoutVars>
          <dgm:bulletEnabled val="1"/>
        </dgm:presLayoutVars>
      </dgm:prSet>
      <dgm:spPr/>
    </dgm:pt>
    <dgm:pt modelId="{EFAD0F02-E8B2-374C-B5CC-B76F40216E63}" type="pres">
      <dgm:prSet presAssocID="{6F4086B6-C34A-45B0-92F2-5E9F2772587C}" presName="root" presStyleCnt="0"/>
      <dgm:spPr/>
    </dgm:pt>
    <dgm:pt modelId="{26995F9C-54E2-FE4B-9FB4-CF6B76341779}" type="pres">
      <dgm:prSet presAssocID="{6F4086B6-C34A-45B0-92F2-5E9F2772587C}" presName="rootComposite" presStyleCnt="0"/>
      <dgm:spPr/>
    </dgm:pt>
    <dgm:pt modelId="{6E22CE07-AE1D-564F-A966-B4058712EC1B}" type="pres">
      <dgm:prSet presAssocID="{6F4086B6-C34A-45B0-92F2-5E9F2772587C}" presName="rootText" presStyleLbl="node1" presStyleIdx="3" presStyleCnt="6"/>
      <dgm:spPr/>
    </dgm:pt>
    <dgm:pt modelId="{90CF722E-07F8-F54F-86D2-DD1C9561338E}" type="pres">
      <dgm:prSet presAssocID="{6F4086B6-C34A-45B0-92F2-5E9F2772587C}" presName="rootConnector" presStyleLbl="node1" presStyleIdx="3" presStyleCnt="6"/>
      <dgm:spPr/>
    </dgm:pt>
    <dgm:pt modelId="{0FAD9F44-6055-E44B-B9CF-30C7637F59C0}" type="pres">
      <dgm:prSet presAssocID="{6F4086B6-C34A-45B0-92F2-5E9F2772587C}" presName="childShape" presStyleCnt="0"/>
      <dgm:spPr/>
    </dgm:pt>
    <dgm:pt modelId="{B53C0070-75D5-834F-8BA4-18F0F55C1B06}" type="pres">
      <dgm:prSet presAssocID="{C0DB1167-58A1-463C-A00E-9DE802C87E82}" presName="Name13" presStyleLbl="parChTrans1D2" presStyleIdx="6" presStyleCnt="12"/>
      <dgm:spPr/>
    </dgm:pt>
    <dgm:pt modelId="{90D8F398-4A02-0846-8F20-F3A58AA0615C}" type="pres">
      <dgm:prSet presAssocID="{966D6C43-0840-44A8-BCB4-24E7D1615239}" presName="childText" presStyleLbl="bgAcc1" presStyleIdx="6" presStyleCnt="12">
        <dgm:presLayoutVars>
          <dgm:bulletEnabled val="1"/>
        </dgm:presLayoutVars>
      </dgm:prSet>
      <dgm:spPr/>
    </dgm:pt>
    <dgm:pt modelId="{E98B8F04-4201-5749-AC78-4C031C50A4A5}" type="pres">
      <dgm:prSet presAssocID="{BCE849C1-CDEA-4B4A-8F61-BFD90210DBAD}" presName="Name13" presStyleLbl="parChTrans1D2" presStyleIdx="7" presStyleCnt="12"/>
      <dgm:spPr/>
    </dgm:pt>
    <dgm:pt modelId="{B2B9046F-FF8B-984C-BFAC-2A7DF6B6AAAC}" type="pres">
      <dgm:prSet presAssocID="{03F78B2F-7D15-4588-8B3B-1AEB29B7CBE6}" presName="childText" presStyleLbl="bgAcc1" presStyleIdx="7" presStyleCnt="12">
        <dgm:presLayoutVars>
          <dgm:bulletEnabled val="1"/>
        </dgm:presLayoutVars>
      </dgm:prSet>
      <dgm:spPr/>
    </dgm:pt>
    <dgm:pt modelId="{35E5BB4B-6E4E-EB45-BB54-E602F68ED992}" type="pres">
      <dgm:prSet presAssocID="{E3153A96-116A-4CAC-B643-B3740C7F18AB}" presName="root" presStyleCnt="0"/>
      <dgm:spPr/>
    </dgm:pt>
    <dgm:pt modelId="{AF0F6A70-434E-1347-97CD-29A7C506FCF7}" type="pres">
      <dgm:prSet presAssocID="{E3153A96-116A-4CAC-B643-B3740C7F18AB}" presName="rootComposite" presStyleCnt="0"/>
      <dgm:spPr/>
    </dgm:pt>
    <dgm:pt modelId="{32523B0F-7C1F-F545-92AF-A426E4AEAD54}" type="pres">
      <dgm:prSet presAssocID="{E3153A96-116A-4CAC-B643-B3740C7F18AB}" presName="rootText" presStyleLbl="node1" presStyleIdx="4" presStyleCnt="6"/>
      <dgm:spPr/>
    </dgm:pt>
    <dgm:pt modelId="{A189AFF3-E8D9-3C46-A7B0-A1D02E84385F}" type="pres">
      <dgm:prSet presAssocID="{E3153A96-116A-4CAC-B643-B3740C7F18AB}" presName="rootConnector" presStyleLbl="node1" presStyleIdx="4" presStyleCnt="6"/>
      <dgm:spPr/>
    </dgm:pt>
    <dgm:pt modelId="{73D93FAA-EF96-1243-B46A-1AAEA3ABF0F2}" type="pres">
      <dgm:prSet presAssocID="{E3153A96-116A-4CAC-B643-B3740C7F18AB}" presName="childShape" presStyleCnt="0"/>
      <dgm:spPr/>
    </dgm:pt>
    <dgm:pt modelId="{5561CD32-71AD-7948-97F8-DBAAA0D41BF8}" type="pres">
      <dgm:prSet presAssocID="{B6BA5FEE-079B-4FAF-839D-9EAA710B7ADB}" presName="Name13" presStyleLbl="parChTrans1D2" presStyleIdx="8" presStyleCnt="12"/>
      <dgm:spPr/>
    </dgm:pt>
    <dgm:pt modelId="{BA10A7F9-19F7-0847-9326-CAD203F18E1E}" type="pres">
      <dgm:prSet presAssocID="{05E27EDC-01D1-4F46-9C03-CBFCB26AC261}" presName="childText" presStyleLbl="bgAcc1" presStyleIdx="8" presStyleCnt="12">
        <dgm:presLayoutVars>
          <dgm:bulletEnabled val="1"/>
        </dgm:presLayoutVars>
      </dgm:prSet>
      <dgm:spPr/>
    </dgm:pt>
    <dgm:pt modelId="{8A350C9A-415B-6C4B-BC5B-43A474925F68}" type="pres">
      <dgm:prSet presAssocID="{CEE62897-C33D-4594-B868-FE3DE71A09D5}" presName="Name13" presStyleLbl="parChTrans1D2" presStyleIdx="9" presStyleCnt="12"/>
      <dgm:spPr/>
    </dgm:pt>
    <dgm:pt modelId="{7CB1E5B5-CD3E-4D40-B946-0BA8C66E899A}" type="pres">
      <dgm:prSet presAssocID="{4019A676-C844-4C0F-8CF6-D0DB3650667F}" presName="childText" presStyleLbl="bgAcc1" presStyleIdx="9" presStyleCnt="12">
        <dgm:presLayoutVars>
          <dgm:bulletEnabled val="1"/>
        </dgm:presLayoutVars>
      </dgm:prSet>
      <dgm:spPr/>
    </dgm:pt>
    <dgm:pt modelId="{13D97E79-7D19-6C40-B6AA-7E5634BFDBE6}" type="pres">
      <dgm:prSet presAssocID="{08D0CC40-A780-4066-916E-0BB9E45A62DB}" presName="root" presStyleCnt="0"/>
      <dgm:spPr/>
    </dgm:pt>
    <dgm:pt modelId="{2F06037F-DD1B-DB41-87D4-455DB57A52FD}" type="pres">
      <dgm:prSet presAssocID="{08D0CC40-A780-4066-916E-0BB9E45A62DB}" presName="rootComposite" presStyleCnt="0"/>
      <dgm:spPr/>
    </dgm:pt>
    <dgm:pt modelId="{6C69EDEF-C89F-1146-8C0E-E3BF3BC0BD38}" type="pres">
      <dgm:prSet presAssocID="{08D0CC40-A780-4066-916E-0BB9E45A62DB}" presName="rootText" presStyleLbl="node1" presStyleIdx="5" presStyleCnt="6"/>
      <dgm:spPr/>
    </dgm:pt>
    <dgm:pt modelId="{6AB6E662-C3F7-644F-9B11-783BF58FEEEB}" type="pres">
      <dgm:prSet presAssocID="{08D0CC40-A780-4066-916E-0BB9E45A62DB}" presName="rootConnector" presStyleLbl="node1" presStyleIdx="5" presStyleCnt="6"/>
      <dgm:spPr/>
    </dgm:pt>
    <dgm:pt modelId="{5C4BB842-1F23-BD46-824D-A88CEBBEE4C2}" type="pres">
      <dgm:prSet presAssocID="{08D0CC40-A780-4066-916E-0BB9E45A62DB}" presName="childShape" presStyleCnt="0"/>
      <dgm:spPr/>
    </dgm:pt>
    <dgm:pt modelId="{7F392700-1E78-5D49-81D2-A53F4023F67C}" type="pres">
      <dgm:prSet presAssocID="{896F7F2C-BADB-43B1-A3F8-149C4755B484}" presName="Name13" presStyleLbl="parChTrans1D2" presStyleIdx="10" presStyleCnt="12"/>
      <dgm:spPr/>
    </dgm:pt>
    <dgm:pt modelId="{892ECD29-AAE0-D74A-8E2D-6931CDADDE99}" type="pres">
      <dgm:prSet presAssocID="{505289CF-CCDF-4CA7-9C13-983775A558C5}" presName="childText" presStyleLbl="bgAcc1" presStyleIdx="10" presStyleCnt="12">
        <dgm:presLayoutVars>
          <dgm:bulletEnabled val="1"/>
        </dgm:presLayoutVars>
      </dgm:prSet>
      <dgm:spPr/>
    </dgm:pt>
    <dgm:pt modelId="{AB58D54B-CCE0-0B40-9F3A-100D83D3C60D}" type="pres">
      <dgm:prSet presAssocID="{D0FE48E5-4F75-4918-B772-AE80B12EB631}" presName="Name13" presStyleLbl="parChTrans1D2" presStyleIdx="11" presStyleCnt="12"/>
      <dgm:spPr/>
    </dgm:pt>
    <dgm:pt modelId="{7E718928-52F5-A144-9D83-3752F7411ECE}" type="pres">
      <dgm:prSet presAssocID="{DB05F7DC-C5F5-4B53-83FD-FC84EB033185}" presName="childText" presStyleLbl="bgAcc1" presStyleIdx="11" presStyleCnt="12">
        <dgm:presLayoutVars>
          <dgm:bulletEnabled val="1"/>
        </dgm:presLayoutVars>
      </dgm:prSet>
      <dgm:spPr/>
    </dgm:pt>
  </dgm:ptLst>
  <dgm:cxnLst>
    <dgm:cxn modelId="{E2115F01-B1FA-46CB-8B11-0F4AE30B7746}" srcId="{4A51C2FB-9829-486B-BED5-0020EAC3694A}" destId="{6F4086B6-C34A-45B0-92F2-5E9F2772587C}" srcOrd="3" destOrd="0" parTransId="{1ACB9299-6544-4BBF-B14E-9314500413A5}" sibTransId="{B6EC04F4-D4AB-482D-91D3-3DD514730254}"/>
    <dgm:cxn modelId="{AB14B70D-2B99-D54F-9777-37AC09B48331}" type="presOf" srcId="{765F4E70-03D9-41DB-90BF-4CF81A452CE8}" destId="{8F555F7C-1756-784B-8D7F-CBE35A39EDAD}" srcOrd="0" destOrd="0" presId="urn:microsoft.com/office/officeart/2005/8/layout/hierarchy3"/>
    <dgm:cxn modelId="{5FADFB10-73FB-5D4D-9C8C-531E424E273F}" type="presOf" srcId="{4019A676-C844-4C0F-8CF6-D0DB3650667F}" destId="{7CB1E5B5-CD3E-4D40-B946-0BA8C66E899A}" srcOrd="0" destOrd="0" presId="urn:microsoft.com/office/officeart/2005/8/layout/hierarchy3"/>
    <dgm:cxn modelId="{04611C16-26AE-8D46-8726-B3DA089D8D37}" type="presOf" srcId="{B6BA5FEE-079B-4FAF-839D-9EAA710B7ADB}" destId="{5561CD32-71AD-7948-97F8-DBAAA0D41BF8}" srcOrd="0" destOrd="0" presId="urn:microsoft.com/office/officeart/2005/8/layout/hierarchy3"/>
    <dgm:cxn modelId="{D9446317-A250-C34C-B9F0-ACA4C8F324F3}" type="presOf" srcId="{E3153A96-116A-4CAC-B643-B3740C7F18AB}" destId="{32523B0F-7C1F-F545-92AF-A426E4AEAD54}" srcOrd="0" destOrd="0" presId="urn:microsoft.com/office/officeart/2005/8/layout/hierarchy3"/>
    <dgm:cxn modelId="{4F53A419-1AEE-4B26-B784-6A4300B61CB2}" srcId="{443EF920-1F32-4990-96EE-9170C9CAD557}" destId="{BD436E71-D38B-47FF-9281-14E1FD1FF44C}" srcOrd="0" destOrd="0" parTransId="{6FA0DE6F-1A28-4BCA-9B09-106D9EA8B565}" sibTransId="{DAA2BB4D-B8DF-440C-BFB2-04A0DF1CBE23}"/>
    <dgm:cxn modelId="{66AB4322-6B7C-F843-8C62-A327ED0CEDAD}" type="presOf" srcId="{BD436E71-D38B-47FF-9281-14E1FD1FF44C}" destId="{C22D93C8-D832-984C-943D-48AEAFF02101}" srcOrd="0" destOrd="0" presId="urn:microsoft.com/office/officeart/2005/8/layout/hierarchy3"/>
    <dgm:cxn modelId="{D2E8AD24-CE40-F644-A72C-459860C01148}" type="presOf" srcId="{DB05F7DC-C5F5-4B53-83FD-FC84EB033185}" destId="{7E718928-52F5-A144-9D83-3752F7411ECE}" srcOrd="0" destOrd="0" presId="urn:microsoft.com/office/officeart/2005/8/layout/hierarchy3"/>
    <dgm:cxn modelId="{0EEF3B29-444C-744C-ADC6-0CBD928B29A4}" type="presOf" srcId="{C0DB1167-58A1-463C-A00E-9DE802C87E82}" destId="{B53C0070-75D5-834F-8BA4-18F0F55C1B06}" srcOrd="0" destOrd="0" presId="urn:microsoft.com/office/officeart/2005/8/layout/hierarchy3"/>
    <dgm:cxn modelId="{A8DCD82D-DAA8-1C41-99B9-A3A94C1F34E7}" type="presOf" srcId="{6F4086B6-C34A-45B0-92F2-5E9F2772587C}" destId="{6E22CE07-AE1D-564F-A966-B4058712EC1B}" srcOrd="0" destOrd="0" presId="urn:microsoft.com/office/officeart/2005/8/layout/hierarchy3"/>
    <dgm:cxn modelId="{8A35E932-62E7-B547-9BD6-3F8A1C59E165}" type="presOf" srcId="{5E4BB500-31FD-4A9A-826C-C4921D1AFBCF}" destId="{9D7EE4D5-6E00-274B-B46D-19322DA0C384}" srcOrd="0" destOrd="0" presId="urn:microsoft.com/office/officeart/2005/8/layout/hierarchy3"/>
    <dgm:cxn modelId="{C99A0633-86F0-B24D-828A-F9FB5C8D59ED}" type="presOf" srcId="{C21B328F-57E6-40F0-AB13-6299FFB1CB1F}" destId="{DFF52BB3-8564-A54A-8718-C3B4A7494D16}" srcOrd="0" destOrd="0" presId="urn:microsoft.com/office/officeart/2005/8/layout/hierarchy3"/>
    <dgm:cxn modelId="{F432CF35-E0FB-014F-905A-71284A1F203D}" type="presOf" srcId="{BCE849C1-CDEA-4B4A-8F61-BFD90210DBAD}" destId="{E98B8F04-4201-5749-AC78-4C031C50A4A5}" srcOrd="0" destOrd="0" presId="urn:microsoft.com/office/officeart/2005/8/layout/hierarchy3"/>
    <dgm:cxn modelId="{5694333C-2306-D845-88D4-5748CC0E0048}" type="presOf" srcId="{08D0CC40-A780-4066-916E-0BB9E45A62DB}" destId="{6C69EDEF-C89F-1146-8C0E-E3BF3BC0BD38}" srcOrd="0" destOrd="0" presId="urn:microsoft.com/office/officeart/2005/8/layout/hierarchy3"/>
    <dgm:cxn modelId="{1493523D-3603-AF47-A6AB-4A7F49D84AE8}" type="presOf" srcId="{443EF920-1F32-4990-96EE-9170C9CAD557}" destId="{79C415CA-B218-BB40-B553-B9B68BF36F57}" srcOrd="0" destOrd="0" presId="urn:microsoft.com/office/officeart/2005/8/layout/hierarchy3"/>
    <dgm:cxn modelId="{9344123F-550E-4610-87E4-1BE351F23639}" srcId="{B3CC98EA-BC76-4553-A9BD-FC4CFEF3E740}" destId="{C21B328F-57E6-40F0-AB13-6299FFB1CB1F}" srcOrd="1" destOrd="0" parTransId="{15D345D2-804D-4540-B13E-29C944AF2D30}" sibTransId="{CDA7918A-EB47-4606-9F38-4D2803B352DA}"/>
    <dgm:cxn modelId="{721D9440-2318-453A-B26E-F8436131FDCC}" srcId="{08D0CC40-A780-4066-916E-0BB9E45A62DB}" destId="{DB05F7DC-C5F5-4B53-83FD-FC84EB033185}" srcOrd="1" destOrd="0" parTransId="{D0FE48E5-4F75-4918-B772-AE80B12EB631}" sibTransId="{04B39479-5BC4-4A60-8007-79D4A0379BCA}"/>
    <dgm:cxn modelId="{D5B37462-9642-524D-8F93-19A58DC6743A}" type="presOf" srcId="{BF3E294F-CDAB-4EF1-9C7F-BE39A3FBF7BF}" destId="{67F4FE49-0DDF-9444-ACAF-9D9B452872AE}" srcOrd="0" destOrd="0" presId="urn:microsoft.com/office/officeart/2005/8/layout/hierarchy3"/>
    <dgm:cxn modelId="{9D600C44-EF51-AA43-A973-7DECE988EF4A}" type="presOf" srcId="{8F542E83-2A61-4E10-A74B-B4C232484B61}" destId="{CE28762C-A873-8343-B7B5-1548F6451A0B}" srcOrd="0" destOrd="0" presId="urn:microsoft.com/office/officeart/2005/8/layout/hierarchy3"/>
    <dgm:cxn modelId="{03C06068-E162-464F-B12F-708724CD576B}" type="presOf" srcId="{966D6C43-0840-44A8-BCB4-24E7D1615239}" destId="{90D8F398-4A02-0846-8F20-F3A58AA0615C}" srcOrd="0" destOrd="0" presId="urn:microsoft.com/office/officeart/2005/8/layout/hierarchy3"/>
    <dgm:cxn modelId="{0E3E0E69-8CD2-4243-846A-F5BCF1F4EC45}" srcId="{E3153A96-116A-4CAC-B643-B3740C7F18AB}" destId="{05E27EDC-01D1-4F46-9C03-CBFCB26AC261}" srcOrd="0" destOrd="0" parTransId="{B6BA5FEE-079B-4FAF-839D-9EAA710B7ADB}" sibTransId="{6C61B0E1-5118-46FF-B351-36481E6D0E55}"/>
    <dgm:cxn modelId="{7366026A-2D86-4EBB-B5E3-EFC031D2ED2B}" srcId="{B3CC98EA-BC76-4553-A9BD-FC4CFEF3E740}" destId="{8859682F-BBC7-4FE5-9569-51E5BB2A056D}" srcOrd="0" destOrd="0" parTransId="{5E4BB500-31FD-4A9A-826C-C4921D1AFBCF}" sibTransId="{0BEC2588-228E-4610-BF4F-6B4BEDA330B3}"/>
    <dgm:cxn modelId="{DF1B8550-4D8C-DC46-A511-D87DB03A0118}" type="presOf" srcId="{BF3E294F-CDAB-4EF1-9C7F-BE39A3FBF7BF}" destId="{3E18C75E-31CE-1349-A842-03E7909A22CC}" srcOrd="1" destOrd="0" presId="urn:microsoft.com/office/officeart/2005/8/layout/hierarchy3"/>
    <dgm:cxn modelId="{A30A2952-7B15-E547-9E44-895CF6E79105}" type="presOf" srcId="{03F78B2F-7D15-4588-8B3B-1AEB29B7CBE6}" destId="{B2B9046F-FF8B-984C-BFAC-2A7DF6B6AAAC}" srcOrd="0" destOrd="0" presId="urn:microsoft.com/office/officeart/2005/8/layout/hierarchy3"/>
    <dgm:cxn modelId="{E07D7353-D035-42D7-B639-8FB909EBCE3E}" srcId="{E3153A96-116A-4CAC-B643-B3740C7F18AB}" destId="{4019A676-C844-4C0F-8CF6-D0DB3650667F}" srcOrd="1" destOrd="0" parTransId="{CEE62897-C33D-4594-B868-FE3DE71A09D5}" sibTransId="{836B2CA4-6767-45D6-9946-D6D5C7223C5B}"/>
    <dgm:cxn modelId="{B30CC453-F008-41B2-9221-4A63A04DC151}" srcId="{443EF920-1F32-4990-96EE-9170C9CAD557}" destId="{CB342C4A-232A-4CC1-AC17-31C1D90758E7}" srcOrd="1" destOrd="0" parTransId="{7A87780E-34BB-421B-8251-437984DF75A6}" sibTransId="{3EAA8888-AAC9-4C83-A15C-3B148519342A}"/>
    <dgm:cxn modelId="{A125D453-2E54-3143-8616-7972C892BE81}" type="presOf" srcId="{443EF920-1F32-4990-96EE-9170C9CAD557}" destId="{C1641CB8-2251-9A40-A18C-2286628A1939}" srcOrd="1" destOrd="0" presId="urn:microsoft.com/office/officeart/2005/8/layout/hierarchy3"/>
    <dgm:cxn modelId="{2F74D673-7FF1-3642-9864-F702314851A2}" type="presOf" srcId="{896F7F2C-BADB-43B1-A3F8-149C4755B484}" destId="{7F392700-1E78-5D49-81D2-A53F4023F67C}" srcOrd="0" destOrd="0" presId="urn:microsoft.com/office/officeart/2005/8/layout/hierarchy3"/>
    <dgm:cxn modelId="{98759B5A-5E1A-824E-878C-C502DFDC1167}" type="presOf" srcId="{B3CC98EA-BC76-4553-A9BD-FC4CFEF3E740}" destId="{B394D222-C6EA-4640-AD3A-D5F9DF43FF1D}" srcOrd="1" destOrd="0" presId="urn:microsoft.com/office/officeart/2005/8/layout/hierarchy3"/>
    <dgm:cxn modelId="{F3AF5D7B-F9C7-A641-8421-C86304FF41DD}" type="presOf" srcId="{6F4086B6-C34A-45B0-92F2-5E9F2772587C}" destId="{90CF722E-07F8-F54F-86D2-DD1C9561338E}" srcOrd="1" destOrd="0" presId="urn:microsoft.com/office/officeart/2005/8/layout/hierarchy3"/>
    <dgm:cxn modelId="{35CF367C-EECD-47AB-B5BD-22385107D224}" srcId="{4A51C2FB-9829-486B-BED5-0020EAC3694A}" destId="{E3153A96-116A-4CAC-B643-B3740C7F18AB}" srcOrd="4" destOrd="0" parTransId="{04281777-8D89-4E23-B2DD-11708FB81D08}" sibTransId="{2787F372-7D3B-4AB3-9D86-769C932AB162}"/>
    <dgm:cxn modelId="{CC12697C-5B14-416B-888E-342A39E76134}" srcId="{BF3E294F-CDAB-4EF1-9C7F-BE39A3FBF7BF}" destId="{61228823-C5DB-434A-B548-698C26543FE7}" srcOrd="0" destOrd="0" parTransId="{E67FE04F-7430-4CF3-B072-A5925CA7F771}" sibTransId="{39678F2F-B6F9-4A0F-AACE-D90552143BDD}"/>
    <dgm:cxn modelId="{3BF2847E-79B4-EE44-BC9D-0BD0020CE1C7}" type="presOf" srcId="{8859682F-BBC7-4FE5-9569-51E5BB2A056D}" destId="{3814B8D4-4AA8-864B-9E32-ED3ADFE1522B}" srcOrd="0" destOrd="0" presId="urn:microsoft.com/office/officeart/2005/8/layout/hierarchy3"/>
    <dgm:cxn modelId="{0F21CB7F-3CDD-E347-A343-85C392943263}" type="presOf" srcId="{CEE62897-C33D-4594-B868-FE3DE71A09D5}" destId="{8A350C9A-415B-6C4B-BC5B-43A474925F68}" srcOrd="0" destOrd="0" presId="urn:microsoft.com/office/officeart/2005/8/layout/hierarchy3"/>
    <dgm:cxn modelId="{C15AC581-5FD3-204F-8EA5-56A6CFC4AA7F}" type="presOf" srcId="{4A51C2FB-9829-486B-BED5-0020EAC3694A}" destId="{AEAE14B0-8257-6848-AC2B-2B8C5A7DFB17}" srcOrd="0" destOrd="0" presId="urn:microsoft.com/office/officeart/2005/8/layout/hierarchy3"/>
    <dgm:cxn modelId="{BBE41D86-083B-2F4D-A020-7CFFDA8E39C6}" type="presOf" srcId="{15D345D2-804D-4540-B13E-29C944AF2D30}" destId="{6555E9EA-39A8-4D46-9654-CAA4844BE1C7}" srcOrd="0" destOrd="0" presId="urn:microsoft.com/office/officeart/2005/8/layout/hierarchy3"/>
    <dgm:cxn modelId="{EC3BC88D-7107-0141-840D-E96031FBBDD5}" type="presOf" srcId="{7A87780E-34BB-421B-8251-437984DF75A6}" destId="{C641F620-939C-CC4F-9CAB-B40CD2ADEC2D}" srcOrd="0" destOrd="0" presId="urn:microsoft.com/office/officeart/2005/8/layout/hierarchy3"/>
    <dgm:cxn modelId="{98CDCD91-F411-436B-A3BE-E7B6E5F61616}" srcId="{08D0CC40-A780-4066-916E-0BB9E45A62DB}" destId="{505289CF-CCDF-4CA7-9C13-983775A558C5}" srcOrd="0" destOrd="0" parTransId="{896F7F2C-BADB-43B1-A3F8-149C4755B484}" sibTransId="{00597435-B86E-491D-B17C-6297338A7C5D}"/>
    <dgm:cxn modelId="{8172D29D-279F-46CB-A699-57FC567CDA5D}" srcId="{4A51C2FB-9829-486B-BED5-0020EAC3694A}" destId="{B3CC98EA-BC76-4553-A9BD-FC4CFEF3E740}" srcOrd="1" destOrd="0" parTransId="{B2E4F1F4-3B2A-48BF-BA1D-8804CA00B00D}" sibTransId="{365916EA-71D9-4B4C-BD81-D495CECE0EA0}"/>
    <dgm:cxn modelId="{A35552A6-2ED8-F945-8BC2-742FFE296200}" type="presOf" srcId="{D0FE48E5-4F75-4918-B772-AE80B12EB631}" destId="{AB58D54B-CCE0-0B40-9F3A-100D83D3C60D}" srcOrd="0" destOrd="0" presId="urn:microsoft.com/office/officeart/2005/8/layout/hierarchy3"/>
    <dgm:cxn modelId="{60A7DCB5-AE3B-1642-BFF6-C9C733E62965}" type="presOf" srcId="{CB342C4A-232A-4CC1-AC17-31C1D90758E7}" destId="{C3E5C2FD-4194-964E-92F4-7CD282F3961C}" srcOrd="0" destOrd="0" presId="urn:microsoft.com/office/officeart/2005/8/layout/hierarchy3"/>
    <dgm:cxn modelId="{B8EAD8BA-FBF6-451E-B530-65B6037770B7}" srcId="{4A51C2FB-9829-486B-BED5-0020EAC3694A}" destId="{08D0CC40-A780-4066-916E-0BB9E45A62DB}" srcOrd="5" destOrd="0" parTransId="{B9543945-4D02-426A-9EEB-6D8CF6ED403A}" sibTransId="{F9CE9202-B5E6-48A2-85C5-7B7BFBA5D90C}"/>
    <dgm:cxn modelId="{A910E4CC-B776-4BF5-A5D6-9145EA9FC089}" srcId="{6F4086B6-C34A-45B0-92F2-5E9F2772587C}" destId="{966D6C43-0840-44A8-BCB4-24E7D1615239}" srcOrd="0" destOrd="0" parTransId="{C0DB1167-58A1-463C-A00E-9DE802C87E82}" sibTransId="{ECA2D7BA-9CBA-464F-993A-300745BC5051}"/>
    <dgm:cxn modelId="{2AAE68CF-C74C-4763-BBA9-89E3D8587C56}" srcId="{4A51C2FB-9829-486B-BED5-0020EAC3694A}" destId="{BF3E294F-CDAB-4EF1-9C7F-BE39A3FBF7BF}" srcOrd="2" destOrd="0" parTransId="{007A4AAA-4780-4C42-AB59-7943F2A72064}" sibTransId="{2DC47E41-5393-4CF8-AE4D-517E885B0A88}"/>
    <dgm:cxn modelId="{287FEBD3-1885-6344-9688-6E031E0EF64A}" type="presOf" srcId="{E3153A96-116A-4CAC-B643-B3740C7F18AB}" destId="{A189AFF3-E8D9-3C46-A7B0-A1D02E84385F}" srcOrd="1" destOrd="0" presId="urn:microsoft.com/office/officeart/2005/8/layout/hierarchy3"/>
    <dgm:cxn modelId="{56A16ADC-2B92-DE44-A56D-8D25AA38BEAC}" type="presOf" srcId="{B3CC98EA-BC76-4553-A9BD-FC4CFEF3E740}" destId="{9F5388F0-1DD8-2D40-8B4F-41BBE3F6787E}" srcOrd="0" destOrd="0" presId="urn:microsoft.com/office/officeart/2005/8/layout/hierarchy3"/>
    <dgm:cxn modelId="{1859EDDF-77DE-42E8-B845-E6B4B4768B83}" srcId="{6F4086B6-C34A-45B0-92F2-5E9F2772587C}" destId="{03F78B2F-7D15-4588-8B3B-1AEB29B7CBE6}" srcOrd="1" destOrd="0" parTransId="{BCE849C1-CDEA-4B4A-8F61-BFD90210DBAD}" sibTransId="{299DAE24-CE8E-4EF0-B833-927EA69177A3}"/>
    <dgm:cxn modelId="{912184E1-F377-D84B-9DAD-F02C9D077F6B}" type="presOf" srcId="{505289CF-CCDF-4CA7-9C13-983775A558C5}" destId="{892ECD29-AAE0-D74A-8E2D-6931CDADDE99}" srcOrd="0" destOrd="0" presId="urn:microsoft.com/office/officeart/2005/8/layout/hierarchy3"/>
    <dgm:cxn modelId="{DA5594E2-6EFE-4833-A5EF-0C4071001227}" srcId="{4A51C2FB-9829-486B-BED5-0020EAC3694A}" destId="{443EF920-1F32-4990-96EE-9170C9CAD557}" srcOrd="0" destOrd="0" parTransId="{8408E183-E050-4843-8D18-5326D40ED394}" sibTransId="{3B1B9CE1-7192-477E-8205-8BAE664353BE}"/>
    <dgm:cxn modelId="{E4E770E6-184D-4B5F-AEB5-92BEA0765295}" srcId="{BF3E294F-CDAB-4EF1-9C7F-BE39A3FBF7BF}" destId="{8F542E83-2A61-4E10-A74B-B4C232484B61}" srcOrd="1" destOrd="0" parTransId="{765F4E70-03D9-41DB-90BF-4CF81A452CE8}" sibTransId="{E4E4BBC1-AC4B-4258-9B4C-B3583D91F826}"/>
    <dgm:cxn modelId="{47C784E6-A575-444E-B85E-E644AC5AC06E}" type="presOf" srcId="{61228823-C5DB-434A-B548-698C26543FE7}" destId="{A6C8D0A0-3930-F546-87E5-CE7D993EF9C2}" srcOrd="0" destOrd="0" presId="urn:microsoft.com/office/officeart/2005/8/layout/hierarchy3"/>
    <dgm:cxn modelId="{CD03AEED-E842-1247-99F8-56F28D3BF384}" type="presOf" srcId="{6FA0DE6F-1A28-4BCA-9B09-106D9EA8B565}" destId="{C857C23F-B70B-1B4F-9C12-3D7D02814E61}" srcOrd="0" destOrd="0" presId="urn:microsoft.com/office/officeart/2005/8/layout/hierarchy3"/>
    <dgm:cxn modelId="{8A2D89F4-F214-1C4C-AE05-42498DFA6D39}" type="presOf" srcId="{05E27EDC-01D1-4F46-9C03-CBFCB26AC261}" destId="{BA10A7F9-19F7-0847-9326-CAD203F18E1E}" srcOrd="0" destOrd="0" presId="urn:microsoft.com/office/officeart/2005/8/layout/hierarchy3"/>
    <dgm:cxn modelId="{50300EFA-C795-664D-B716-7A170EE5CF7A}" type="presOf" srcId="{08D0CC40-A780-4066-916E-0BB9E45A62DB}" destId="{6AB6E662-C3F7-644F-9B11-783BF58FEEEB}" srcOrd="1" destOrd="0" presId="urn:microsoft.com/office/officeart/2005/8/layout/hierarchy3"/>
    <dgm:cxn modelId="{565FF1FD-6385-0841-9625-4589AD06BE35}" type="presOf" srcId="{E67FE04F-7430-4CF3-B072-A5925CA7F771}" destId="{DC16F80B-55AC-7C42-9268-F35A4FDAAA0C}" srcOrd="0" destOrd="0" presId="urn:microsoft.com/office/officeart/2005/8/layout/hierarchy3"/>
    <dgm:cxn modelId="{BAD51C19-E722-3A4A-AF75-9E659EA6E15F}" type="presParOf" srcId="{AEAE14B0-8257-6848-AC2B-2B8C5A7DFB17}" destId="{6DAEC814-2E7A-F447-B591-A925D6BB2E12}" srcOrd="0" destOrd="0" presId="urn:microsoft.com/office/officeart/2005/8/layout/hierarchy3"/>
    <dgm:cxn modelId="{88820C04-7420-3145-A7F0-621EFC6EDC14}" type="presParOf" srcId="{6DAEC814-2E7A-F447-B591-A925D6BB2E12}" destId="{ACFD55C6-E0D7-1F4F-ABAC-A3008907E06E}" srcOrd="0" destOrd="0" presId="urn:microsoft.com/office/officeart/2005/8/layout/hierarchy3"/>
    <dgm:cxn modelId="{BAB4878D-BE49-7246-BA60-4FA4F01FA53D}" type="presParOf" srcId="{ACFD55C6-E0D7-1F4F-ABAC-A3008907E06E}" destId="{79C415CA-B218-BB40-B553-B9B68BF36F57}" srcOrd="0" destOrd="0" presId="urn:microsoft.com/office/officeart/2005/8/layout/hierarchy3"/>
    <dgm:cxn modelId="{3F8DD4E4-9738-AF48-8354-3418CDEB9998}" type="presParOf" srcId="{ACFD55C6-E0D7-1F4F-ABAC-A3008907E06E}" destId="{C1641CB8-2251-9A40-A18C-2286628A1939}" srcOrd="1" destOrd="0" presId="urn:microsoft.com/office/officeart/2005/8/layout/hierarchy3"/>
    <dgm:cxn modelId="{A5685904-72F4-3C4A-82A7-A19B93A7BAA1}" type="presParOf" srcId="{6DAEC814-2E7A-F447-B591-A925D6BB2E12}" destId="{25F7AE09-08E3-DB43-AEBD-1A780D86BDF4}" srcOrd="1" destOrd="0" presId="urn:microsoft.com/office/officeart/2005/8/layout/hierarchy3"/>
    <dgm:cxn modelId="{7FCB0211-6922-1B4C-BF51-0E5616200BF3}" type="presParOf" srcId="{25F7AE09-08E3-DB43-AEBD-1A780D86BDF4}" destId="{C857C23F-B70B-1B4F-9C12-3D7D02814E61}" srcOrd="0" destOrd="0" presId="urn:microsoft.com/office/officeart/2005/8/layout/hierarchy3"/>
    <dgm:cxn modelId="{708F1ACE-226B-BE46-B802-EF0C5E6A23F6}" type="presParOf" srcId="{25F7AE09-08E3-DB43-AEBD-1A780D86BDF4}" destId="{C22D93C8-D832-984C-943D-48AEAFF02101}" srcOrd="1" destOrd="0" presId="urn:microsoft.com/office/officeart/2005/8/layout/hierarchy3"/>
    <dgm:cxn modelId="{F33358B9-9D45-C940-B44F-48FC233E58C2}" type="presParOf" srcId="{25F7AE09-08E3-DB43-AEBD-1A780D86BDF4}" destId="{C641F620-939C-CC4F-9CAB-B40CD2ADEC2D}" srcOrd="2" destOrd="0" presId="urn:microsoft.com/office/officeart/2005/8/layout/hierarchy3"/>
    <dgm:cxn modelId="{05AF347D-A3DB-4740-B1B2-14862C09CFC0}" type="presParOf" srcId="{25F7AE09-08E3-DB43-AEBD-1A780D86BDF4}" destId="{C3E5C2FD-4194-964E-92F4-7CD282F3961C}" srcOrd="3" destOrd="0" presId="urn:microsoft.com/office/officeart/2005/8/layout/hierarchy3"/>
    <dgm:cxn modelId="{9FDDC138-EDEA-A543-BF6C-245B6678B4DA}" type="presParOf" srcId="{AEAE14B0-8257-6848-AC2B-2B8C5A7DFB17}" destId="{E17DB014-17A7-6C4D-AD04-A24D8194867D}" srcOrd="1" destOrd="0" presId="urn:microsoft.com/office/officeart/2005/8/layout/hierarchy3"/>
    <dgm:cxn modelId="{DA376519-98D8-934B-8251-D29A037867A0}" type="presParOf" srcId="{E17DB014-17A7-6C4D-AD04-A24D8194867D}" destId="{3A550748-78F5-034F-B49B-E378ED7CAA1C}" srcOrd="0" destOrd="0" presId="urn:microsoft.com/office/officeart/2005/8/layout/hierarchy3"/>
    <dgm:cxn modelId="{285E2B34-56D2-FA43-B110-7D2EBCA6F22F}" type="presParOf" srcId="{3A550748-78F5-034F-B49B-E378ED7CAA1C}" destId="{9F5388F0-1DD8-2D40-8B4F-41BBE3F6787E}" srcOrd="0" destOrd="0" presId="urn:microsoft.com/office/officeart/2005/8/layout/hierarchy3"/>
    <dgm:cxn modelId="{02C0E4EC-583A-A242-879A-2C018186B477}" type="presParOf" srcId="{3A550748-78F5-034F-B49B-E378ED7CAA1C}" destId="{B394D222-C6EA-4640-AD3A-D5F9DF43FF1D}" srcOrd="1" destOrd="0" presId="urn:microsoft.com/office/officeart/2005/8/layout/hierarchy3"/>
    <dgm:cxn modelId="{857EC66E-BF08-6849-83D2-1AB8F2E2C6F9}" type="presParOf" srcId="{E17DB014-17A7-6C4D-AD04-A24D8194867D}" destId="{23397F96-27D8-8D41-8433-0CB231B532B9}" srcOrd="1" destOrd="0" presId="urn:microsoft.com/office/officeart/2005/8/layout/hierarchy3"/>
    <dgm:cxn modelId="{086D1960-E3C1-C841-815C-9DC32EC8ACB8}" type="presParOf" srcId="{23397F96-27D8-8D41-8433-0CB231B532B9}" destId="{9D7EE4D5-6E00-274B-B46D-19322DA0C384}" srcOrd="0" destOrd="0" presId="urn:microsoft.com/office/officeart/2005/8/layout/hierarchy3"/>
    <dgm:cxn modelId="{63F25518-DBED-9447-BBAB-5ADF402BE87C}" type="presParOf" srcId="{23397F96-27D8-8D41-8433-0CB231B532B9}" destId="{3814B8D4-4AA8-864B-9E32-ED3ADFE1522B}" srcOrd="1" destOrd="0" presId="urn:microsoft.com/office/officeart/2005/8/layout/hierarchy3"/>
    <dgm:cxn modelId="{219B0202-B74C-EB4F-9868-8B1655A4D30E}" type="presParOf" srcId="{23397F96-27D8-8D41-8433-0CB231B532B9}" destId="{6555E9EA-39A8-4D46-9654-CAA4844BE1C7}" srcOrd="2" destOrd="0" presId="urn:microsoft.com/office/officeart/2005/8/layout/hierarchy3"/>
    <dgm:cxn modelId="{989D320B-3411-C941-8B61-6D54148A1A17}" type="presParOf" srcId="{23397F96-27D8-8D41-8433-0CB231B532B9}" destId="{DFF52BB3-8564-A54A-8718-C3B4A7494D16}" srcOrd="3" destOrd="0" presId="urn:microsoft.com/office/officeart/2005/8/layout/hierarchy3"/>
    <dgm:cxn modelId="{5B7F8B96-732B-6049-A00F-BD5B5E821700}" type="presParOf" srcId="{AEAE14B0-8257-6848-AC2B-2B8C5A7DFB17}" destId="{5047B34D-8FCE-5943-BB72-6E33625E5EBD}" srcOrd="2" destOrd="0" presId="urn:microsoft.com/office/officeart/2005/8/layout/hierarchy3"/>
    <dgm:cxn modelId="{FE3B0BDC-E380-1249-A56C-2F52FAA113FF}" type="presParOf" srcId="{5047B34D-8FCE-5943-BB72-6E33625E5EBD}" destId="{73F2D026-5F9D-734E-AAB3-18D5F2EEE596}" srcOrd="0" destOrd="0" presId="urn:microsoft.com/office/officeart/2005/8/layout/hierarchy3"/>
    <dgm:cxn modelId="{647DBB2E-37DD-9848-883D-72339DB4C771}" type="presParOf" srcId="{73F2D026-5F9D-734E-AAB3-18D5F2EEE596}" destId="{67F4FE49-0DDF-9444-ACAF-9D9B452872AE}" srcOrd="0" destOrd="0" presId="urn:microsoft.com/office/officeart/2005/8/layout/hierarchy3"/>
    <dgm:cxn modelId="{07844C0F-93D9-D44C-9557-82546CF91733}" type="presParOf" srcId="{73F2D026-5F9D-734E-AAB3-18D5F2EEE596}" destId="{3E18C75E-31CE-1349-A842-03E7909A22CC}" srcOrd="1" destOrd="0" presId="urn:microsoft.com/office/officeart/2005/8/layout/hierarchy3"/>
    <dgm:cxn modelId="{048B3500-F048-4041-87F8-696DAE1B5745}" type="presParOf" srcId="{5047B34D-8FCE-5943-BB72-6E33625E5EBD}" destId="{8B140551-C87B-5348-9C30-C8A8D9BFA36E}" srcOrd="1" destOrd="0" presId="urn:microsoft.com/office/officeart/2005/8/layout/hierarchy3"/>
    <dgm:cxn modelId="{ECB33422-B9B2-334B-9FA6-34647ACA1FE5}" type="presParOf" srcId="{8B140551-C87B-5348-9C30-C8A8D9BFA36E}" destId="{DC16F80B-55AC-7C42-9268-F35A4FDAAA0C}" srcOrd="0" destOrd="0" presId="urn:microsoft.com/office/officeart/2005/8/layout/hierarchy3"/>
    <dgm:cxn modelId="{94A9585C-F85D-CA44-9833-F2237F354086}" type="presParOf" srcId="{8B140551-C87B-5348-9C30-C8A8D9BFA36E}" destId="{A6C8D0A0-3930-F546-87E5-CE7D993EF9C2}" srcOrd="1" destOrd="0" presId="urn:microsoft.com/office/officeart/2005/8/layout/hierarchy3"/>
    <dgm:cxn modelId="{F25117AF-6384-184B-B092-FC4C5E1930FF}" type="presParOf" srcId="{8B140551-C87B-5348-9C30-C8A8D9BFA36E}" destId="{8F555F7C-1756-784B-8D7F-CBE35A39EDAD}" srcOrd="2" destOrd="0" presId="urn:microsoft.com/office/officeart/2005/8/layout/hierarchy3"/>
    <dgm:cxn modelId="{BA10F3DF-2334-D041-84E6-1E890380E948}" type="presParOf" srcId="{8B140551-C87B-5348-9C30-C8A8D9BFA36E}" destId="{CE28762C-A873-8343-B7B5-1548F6451A0B}" srcOrd="3" destOrd="0" presId="urn:microsoft.com/office/officeart/2005/8/layout/hierarchy3"/>
    <dgm:cxn modelId="{CBBF3462-9941-FF4A-BFF5-806A4A469EDB}" type="presParOf" srcId="{AEAE14B0-8257-6848-AC2B-2B8C5A7DFB17}" destId="{EFAD0F02-E8B2-374C-B5CC-B76F40216E63}" srcOrd="3" destOrd="0" presId="urn:microsoft.com/office/officeart/2005/8/layout/hierarchy3"/>
    <dgm:cxn modelId="{47AC4EF8-2838-CC45-A4C8-0B83F6F45803}" type="presParOf" srcId="{EFAD0F02-E8B2-374C-B5CC-B76F40216E63}" destId="{26995F9C-54E2-FE4B-9FB4-CF6B76341779}" srcOrd="0" destOrd="0" presId="urn:microsoft.com/office/officeart/2005/8/layout/hierarchy3"/>
    <dgm:cxn modelId="{89E4B2DD-0D0D-E94A-A63A-0D514559D300}" type="presParOf" srcId="{26995F9C-54E2-FE4B-9FB4-CF6B76341779}" destId="{6E22CE07-AE1D-564F-A966-B4058712EC1B}" srcOrd="0" destOrd="0" presId="urn:microsoft.com/office/officeart/2005/8/layout/hierarchy3"/>
    <dgm:cxn modelId="{38C9856D-BC8A-9643-84F2-C7CB8D6AC878}" type="presParOf" srcId="{26995F9C-54E2-FE4B-9FB4-CF6B76341779}" destId="{90CF722E-07F8-F54F-86D2-DD1C9561338E}" srcOrd="1" destOrd="0" presId="urn:microsoft.com/office/officeart/2005/8/layout/hierarchy3"/>
    <dgm:cxn modelId="{A6C77817-63A4-A84C-8463-7EAC5E516838}" type="presParOf" srcId="{EFAD0F02-E8B2-374C-B5CC-B76F40216E63}" destId="{0FAD9F44-6055-E44B-B9CF-30C7637F59C0}" srcOrd="1" destOrd="0" presId="urn:microsoft.com/office/officeart/2005/8/layout/hierarchy3"/>
    <dgm:cxn modelId="{7C4A9371-9C24-8D45-927A-46BFF1A9F2A2}" type="presParOf" srcId="{0FAD9F44-6055-E44B-B9CF-30C7637F59C0}" destId="{B53C0070-75D5-834F-8BA4-18F0F55C1B06}" srcOrd="0" destOrd="0" presId="urn:microsoft.com/office/officeart/2005/8/layout/hierarchy3"/>
    <dgm:cxn modelId="{D95DF2DC-8DB2-764F-ADF0-FD49052A350D}" type="presParOf" srcId="{0FAD9F44-6055-E44B-B9CF-30C7637F59C0}" destId="{90D8F398-4A02-0846-8F20-F3A58AA0615C}" srcOrd="1" destOrd="0" presId="urn:microsoft.com/office/officeart/2005/8/layout/hierarchy3"/>
    <dgm:cxn modelId="{9ACC7E65-8057-F141-BF92-A7FA2CA83348}" type="presParOf" srcId="{0FAD9F44-6055-E44B-B9CF-30C7637F59C0}" destId="{E98B8F04-4201-5749-AC78-4C031C50A4A5}" srcOrd="2" destOrd="0" presId="urn:microsoft.com/office/officeart/2005/8/layout/hierarchy3"/>
    <dgm:cxn modelId="{C0B6D7FB-DC54-2A4E-AFC5-679DDC467CDD}" type="presParOf" srcId="{0FAD9F44-6055-E44B-B9CF-30C7637F59C0}" destId="{B2B9046F-FF8B-984C-BFAC-2A7DF6B6AAAC}" srcOrd="3" destOrd="0" presId="urn:microsoft.com/office/officeart/2005/8/layout/hierarchy3"/>
    <dgm:cxn modelId="{4414AA1C-7D16-004F-95C2-F2D57BDEE26C}" type="presParOf" srcId="{AEAE14B0-8257-6848-AC2B-2B8C5A7DFB17}" destId="{35E5BB4B-6E4E-EB45-BB54-E602F68ED992}" srcOrd="4" destOrd="0" presId="urn:microsoft.com/office/officeart/2005/8/layout/hierarchy3"/>
    <dgm:cxn modelId="{A69874F6-5CF8-6F4F-903C-638A0E06E302}" type="presParOf" srcId="{35E5BB4B-6E4E-EB45-BB54-E602F68ED992}" destId="{AF0F6A70-434E-1347-97CD-29A7C506FCF7}" srcOrd="0" destOrd="0" presId="urn:microsoft.com/office/officeart/2005/8/layout/hierarchy3"/>
    <dgm:cxn modelId="{3D3C1A19-C3FB-BA48-AF12-9CF5E4409E70}" type="presParOf" srcId="{AF0F6A70-434E-1347-97CD-29A7C506FCF7}" destId="{32523B0F-7C1F-F545-92AF-A426E4AEAD54}" srcOrd="0" destOrd="0" presId="urn:microsoft.com/office/officeart/2005/8/layout/hierarchy3"/>
    <dgm:cxn modelId="{A884C7DF-99FB-5441-A476-8D546DC0B267}" type="presParOf" srcId="{AF0F6A70-434E-1347-97CD-29A7C506FCF7}" destId="{A189AFF3-E8D9-3C46-A7B0-A1D02E84385F}" srcOrd="1" destOrd="0" presId="urn:microsoft.com/office/officeart/2005/8/layout/hierarchy3"/>
    <dgm:cxn modelId="{185E3B75-24FD-B947-BD50-E203F6E7CCB3}" type="presParOf" srcId="{35E5BB4B-6E4E-EB45-BB54-E602F68ED992}" destId="{73D93FAA-EF96-1243-B46A-1AAEA3ABF0F2}" srcOrd="1" destOrd="0" presId="urn:microsoft.com/office/officeart/2005/8/layout/hierarchy3"/>
    <dgm:cxn modelId="{7BF8E23E-390D-E744-98CC-FE11F66C9BB8}" type="presParOf" srcId="{73D93FAA-EF96-1243-B46A-1AAEA3ABF0F2}" destId="{5561CD32-71AD-7948-97F8-DBAAA0D41BF8}" srcOrd="0" destOrd="0" presId="urn:microsoft.com/office/officeart/2005/8/layout/hierarchy3"/>
    <dgm:cxn modelId="{2AB9F7F0-6F7A-E240-A4FD-F6D67A940A8B}" type="presParOf" srcId="{73D93FAA-EF96-1243-B46A-1AAEA3ABF0F2}" destId="{BA10A7F9-19F7-0847-9326-CAD203F18E1E}" srcOrd="1" destOrd="0" presId="urn:microsoft.com/office/officeart/2005/8/layout/hierarchy3"/>
    <dgm:cxn modelId="{D19A1842-57AD-5A42-9376-74681587281B}" type="presParOf" srcId="{73D93FAA-EF96-1243-B46A-1AAEA3ABF0F2}" destId="{8A350C9A-415B-6C4B-BC5B-43A474925F68}" srcOrd="2" destOrd="0" presId="urn:microsoft.com/office/officeart/2005/8/layout/hierarchy3"/>
    <dgm:cxn modelId="{0B39B51E-3C9A-3A44-8505-519B7BE6C1B5}" type="presParOf" srcId="{73D93FAA-EF96-1243-B46A-1AAEA3ABF0F2}" destId="{7CB1E5B5-CD3E-4D40-B946-0BA8C66E899A}" srcOrd="3" destOrd="0" presId="urn:microsoft.com/office/officeart/2005/8/layout/hierarchy3"/>
    <dgm:cxn modelId="{6A3DBB63-659B-D54F-90EB-83BB89DE647C}" type="presParOf" srcId="{AEAE14B0-8257-6848-AC2B-2B8C5A7DFB17}" destId="{13D97E79-7D19-6C40-B6AA-7E5634BFDBE6}" srcOrd="5" destOrd="0" presId="urn:microsoft.com/office/officeart/2005/8/layout/hierarchy3"/>
    <dgm:cxn modelId="{A686DE89-2957-FD49-A18C-B24ABC3774FE}" type="presParOf" srcId="{13D97E79-7D19-6C40-B6AA-7E5634BFDBE6}" destId="{2F06037F-DD1B-DB41-87D4-455DB57A52FD}" srcOrd="0" destOrd="0" presId="urn:microsoft.com/office/officeart/2005/8/layout/hierarchy3"/>
    <dgm:cxn modelId="{A87A2D34-4958-0E47-B813-A7E2121A0B16}" type="presParOf" srcId="{2F06037F-DD1B-DB41-87D4-455DB57A52FD}" destId="{6C69EDEF-C89F-1146-8C0E-E3BF3BC0BD38}" srcOrd="0" destOrd="0" presId="urn:microsoft.com/office/officeart/2005/8/layout/hierarchy3"/>
    <dgm:cxn modelId="{8BAAF090-B08E-5649-9C85-DC5D3C82E8A7}" type="presParOf" srcId="{2F06037F-DD1B-DB41-87D4-455DB57A52FD}" destId="{6AB6E662-C3F7-644F-9B11-783BF58FEEEB}" srcOrd="1" destOrd="0" presId="urn:microsoft.com/office/officeart/2005/8/layout/hierarchy3"/>
    <dgm:cxn modelId="{EE74C84E-FA3A-6348-AC93-F22F35C85CDD}" type="presParOf" srcId="{13D97E79-7D19-6C40-B6AA-7E5634BFDBE6}" destId="{5C4BB842-1F23-BD46-824D-A88CEBBEE4C2}" srcOrd="1" destOrd="0" presId="urn:microsoft.com/office/officeart/2005/8/layout/hierarchy3"/>
    <dgm:cxn modelId="{B49128B3-5EE7-314E-A148-B42C1C27240B}" type="presParOf" srcId="{5C4BB842-1F23-BD46-824D-A88CEBBEE4C2}" destId="{7F392700-1E78-5D49-81D2-A53F4023F67C}" srcOrd="0" destOrd="0" presId="urn:microsoft.com/office/officeart/2005/8/layout/hierarchy3"/>
    <dgm:cxn modelId="{74C732F8-9A4E-0249-BFC7-479C8C9B0C55}" type="presParOf" srcId="{5C4BB842-1F23-BD46-824D-A88CEBBEE4C2}" destId="{892ECD29-AAE0-D74A-8E2D-6931CDADDE99}" srcOrd="1" destOrd="0" presId="urn:microsoft.com/office/officeart/2005/8/layout/hierarchy3"/>
    <dgm:cxn modelId="{1F231783-0C64-FE4F-9D30-A757BA37A71C}" type="presParOf" srcId="{5C4BB842-1F23-BD46-824D-A88CEBBEE4C2}" destId="{AB58D54B-CCE0-0B40-9F3A-100D83D3C60D}" srcOrd="2" destOrd="0" presId="urn:microsoft.com/office/officeart/2005/8/layout/hierarchy3"/>
    <dgm:cxn modelId="{FFC20872-2582-674D-B669-9D6F4B2D6E9D}" type="presParOf" srcId="{5C4BB842-1F23-BD46-824D-A88CEBBEE4C2}" destId="{7E718928-52F5-A144-9D83-3752F7411ECE}"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4CFAF-FB3D-4F15-AC4B-6E9A47D16A13}" type="doc">
      <dgm:prSet loTypeId="urn:microsoft.com/office/officeart/2005/8/layout/hList7" loCatId="hierarchy" qsTypeId="urn:microsoft.com/office/officeart/2005/8/quickstyle/simple1" qsCatId="simple" csTypeId="urn:microsoft.com/office/officeart/2005/8/colors/colorful1" csCatId="colorful" phldr="1"/>
      <dgm:spPr/>
      <dgm:t>
        <a:bodyPr/>
        <a:lstStyle/>
        <a:p>
          <a:endParaRPr lang="en-US"/>
        </a:p>
      </dgm:t>
    </dgm:pt>
    <dgm:pt modelId="{3CB6BCD5-7A6B-4E93-BF50-CF5600990721}">
      <dgm:prSet custT="1"/>
      <dgm:spPr/>
      <dgm:t>
        <a:bodyPr/>
        <a:lstStyle/>
        <a:p>
          <a:pPr>
            <a:buNone/>
          </a:pPr>
          <a:endParaRPr lang="en-US" sz="2400" b="1"/>
        </a:p>
        <a:p>
          <a:pPr>
            <a:buNone/>
          </a:pPr>
          <a:r>
            <a:rPr lang="en-US" sz="2000" b="1"/>
            <a:t>Embedded Vision</a:t>
          </a:r>
        </a:p>
      </dgm:t>
    </dgm:pt>
    <dgm:pt modelId="{EC9224C1-35C2-4040-A14E-3D5639539A2F}" type="parTrans" cxnId="{37961B6C-CD99-4B3F-85B6-A9FCA0E308BE}">
      <dgm:prSet/>
      <dgm:spPr/>
      <dgm:t>
        <a:bodyPr/>
        <a:lstStyle/>
        <a:p>
          <a:endParaRPr lang="en-US"/>
        </a:p>
      </dgm:t>
    </dgm:pt>
    <dgm:pt modelId="{E4D9FF4E-C6A8-4E44-B900-B95C408B1BC6}" type="sibTrans" cxnId="{37961B6C-CD99-4B3F-85B6-A9FCA0E308BE}">
      <dgm:prSet/>
      <dgm:spPr/>
      <dgm:t>
        <a:bodyPr/>
        <a:lstStyle/>
        <a:p>
          <a:endParaRPr lang="en-US"/>
        </a:p>
      </dgm:t>
    </dgm:pt>
    <dgm:pt modelId="{9B8AB8A2-D5F7-4665-A608-78809DAC3259}">
      <dgm:prSet custT="1"/>
      <dgm:spPr/>
      <dgm:t>
        <a:bodyPr/>
        <a:lstStyle/>
        <a:p>
          <a:endParaRPr lang="en-US" sz="2400" b="1"/>
        </a:p>
        <a:p>
          <a:r>
            <a:rPr lang="en-US" sz="2000" b="1"/>
            <a:t>Human Machine Interface</a:t>
          </a:r>
        </a:p>
      </dgm:t>
    </dgm:pt>
    <dgm:pt modelId="{36E0A981-545E-4331-99ED-E2757360D4BA}" type="parTrans" cxnId="{75EEE5D5-E10D-49B4-A475-04BC3F9979CE}">
      <dgm:prSet/>
      <dgm:spPr/>
      <dgm:t>
        <a:bodyPr/>
        <a:lstStyle/>
        <a:p>
          <a:endParaRPr lang="en-US"/>
        </a:p>
      </dgm:t>
    </dgm:pt>
    <dgm:pt modelId="{AC36C625-B8A4-44A7-AB4B-B8064F8BBDC9}" type="sibTrans" cxnId="{75EEE5D5-E10D-49B4-A475-04BC3F9979CE}">
      <dgm:prSet/>
      <dgm:spPr/>
      <dgm:t>
        <a:bodyPr/>
        <a:lstStyle/>
        <a:p>
          <a:endParaRPr lang="en-US"/>
        </a:p>
      </dgm:t>
    </dgm:pt>
    <dgm:pt modelId="{3EDFE011-B0FE-4A7F-A3E1-175EB22C4E8E}">
      <dgm:prSet custT="1"/>
      <dgm:spPr/>
      <dgm:t>
        <a:bodyPr/>
        <a:lstStyle/>
        <a:p>
          <a:endParaRPr lang="en-US" sz="2400" b="1"/>
        </a:p>
        <a:p>
          <a:r>
            <a:rPr lang="en-US" sz="2000" b="1"/>
            <a:t>Sensor Analytics</a:t>
          </a:r>
        </a:p>
      </dgm:t>
    </dgm:pt>
    <dgm:pt modelId="{E83DBFDE-CF30-4FC9-882E-EEA33D5C6DF9}" type="parTrans" cxnId="{C7FCA6C0-68A1-4456-836C-2A76151385BB}">
      <dgm:prSet/>
      <dgm:spPr/>
      <dgm:t>
        <a:bodyPr/>
        <a:lstStyle/>
        <a:p>
          <a:endParaRPr lang="en-US"/>
        </a:p>
      </dgm:t>
    </dgm:pt>
    <dgm:pt modelId="{F5D9A29F-DF8D-4F84-9A33-508E06BF708E}" type="sibTrans" cxnId="{C7FCA6C0-68A1-4456-836C-2A76151385BB}">
      <dgm:prSet/>
      <dgm:spPr/>
      <dgm:t>
        <a:bodyPr/>
        <a:lstStyle/>
        <a:p>
          <a:endParaRPr lang="en-US"/>
        </a:p>
      </dgm:t>
    </dgm:pt>
    <dgm:pt modelId="{493B36E1-2D73-0A4E-99D7-A8986470B2C6}" type="pres">
      <dgm:prSet presAssocID="{9334CFAF-FB3D-4F15-AC4B-6E9A47D16A13}" presName="Name0" presStyleCnt="0">
        <dgm:presLayoutVars>
          <dgm:dir/>
          <dgm:resizeHandles val="exact"/>
        </dgm:presLayoutVars>
      </dgm:prSet>
      <dgm:spPr/>
    </dgm:pt>
    <dgm:pt modelId="{103102AE-1EA7-164A-889C-930B2AF80A44}" type="pres">
      <dgm:prSet presAssocID="{9334CFAF-FB3D-4F15-AC4B-6E9A47D16A13}" presName="fgShape" presStyleLbl="fgShp" presStyleIdx="0" presStyleCnt="1" custScaleY="118519"/>
      <dgm:spPr>
        <a:noFill/>
        <a:ln>
          <a:noFill/>
        </a:ln>
      </dgm:spPr>
    </dgm:pt>
    <dgm:pt modelId="{C88B3ED8-7317-E64E-870E-79D8A9893F54}" type="pres">
      <dgm:prSet presAssocID="{9334CFAF-FB3D-4F15-AC4B-6E9A47D16A13}" presName="linComp" presStyleCnt="0"/>
      <dgm:spPr/>
    </dgm:pt>
    <dgm:pt modelId="{EE601BEF-50DA-0040-A673-CB82E63AA8CF}" type="pres">
      <dgm:prSet presAssocID="{3CB6BCD5-7A6B-4E93-BF50-CF5600990721}" presName="compNode" presStyleCnt="0"/>
      <dgm:spPr/>
    </dgm:pt>
    <dgm:pt modelId="{804F0FC8-B226-5F46-8E51-5B832AA78BF8}" type="pres">
      <dgm:prSet presAssocID="{3CB6BCD5-7A6B-4E93-BF50-CF5600990721}" presName="bkgdShape" presStyleLbl="node1" presStyleIdx="0" presStyleCnt="3"/>
      <dgm:spPr/>
    </dgm:pt>
    <dgm:pt modelId="{5C22BCF7-7B1C-194C-B3FD-D7BFE4C17F9E}" type="pres">
      <dgm:prSet presAssocID="{3CB6BCD5-7A6B-4E93-BF50-CF5600990721}" presName="nodeTx" presStyleLbl="node1" presStyleIdx="0" presStyleCnt="3">
        <dgm:presLayoutVars>
          <dgm:bulletEnabled val="1"/>
        </dgm:presLayoutVars>
      </dgm:prSet>
      <dgm:spPr/>
    </dgm:pt>
    <dgm:pt modelId="{7F6C8085-7494-E949-BD15-AAC3B99C2428}" type="pres">
      <dgm:prSet presAssocID="{3CB6BCD5-7A6B-4E93-BF50-CF5600990721}" presName="invisiNode" presStyleLbl="node1" presStyleIdx="0" presStyleCnt="3"/>
      <dgm:spPr/>
    </dgm:pt>
    <dgm:pt modelId="{970E5680-48C6-7844-878E-2A0A02D4DB46}" type="pres">
      <dgm:prSet presAssocID="{3CB6BCD5-7A6B-4E93-BF50-CF5600990721}" presName="imagNode" presStyleLbl="fgImgPlace1" presStyleIdx="0" presStyleCnt="3" custLinFactNeighborY="3161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9E17C708-4872-F142-BE5C-311F71369BBB}" type="pres">
      <dgm:prSet presAssocID="{E4D9FF4E-C6A8-4E44-B900-B95C408B1BC6}" presName="sibTrans" presStyleLbl="sibTrans2D1" presStyleIdx="0" presStyleCnt="0"/>
      <dgm:spPr/>
    </dgm:pt>
    <dgm:pt modelId="{83BFC387-E282-4642-A93A-549B31A9B88E}" type="pres">
      <dgm:prSet presAssocID="{9B8AB8A2-D5F7-4665-A608-78809DAC3259}" presName="compNode" presStyleCnt="0"/>
      <dgm:spPr/>
    </dgm:pt>
    <dgm:pt modelId="{AD69AB2E-2845-304B-ABD2-F675610214AE}" type="pres">
      <dgm:prSet presAssocID="{9B8AB8A2-D5F7-4665-A608-78809DAC3259}" presName="bkgdShape" presStyleLbl="node1" presStyleIdx="1" presStyleCnt="3"/>
      <dgm:spPr/>
    </dgm:pt>
    <dgm:pt modelId="{AB644D17-323E-0A4B-951F-C8886519AADF}" type="pres">
      <dgm:prSet presAssocID="{9B8AB8A2-D5F7-4665-A608-78809DAC3259}" presName="nodeTx" presStyleLbl="node1" presStyleIdx="1" presStyleCnt="3">
        <dgm:presLayoutVars>
          <dgm:bulletEnabled val="1"/>
        </dgm:presLayoutVars>
      </dgm:prSet>
      <dgm:spPr/>
    </dgm:pt>
    <dgm:pt modelId="{F79D3284-515E-5E45-90D9-2A6D55205A7F}" type="pres">
      <dgm:prSet presAssocID="{9B8AB8A2-D5F7-4665-A608-78809DAC3259}" presName="invisiNode" presStyleLbl="node1" presStyleIdx="1" presStyleCnt="3"/>
      <dgm:spPr/>
    </dgm:pt>
    <dgm:pt modelId="{7B3E6E33-D267-8F4B-9BD3-40FEEDD9589E}" type="pres">
      <dgm:prSet presAssocID="{9B8AB8A2-D5F7-4665-A608-78809DAC3259}" presName="imagNode" presStyleLbl="fgImgPlace1" presStyleIdx="1" presStyleCnt="3" custLinFactNeighborY="3161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a:ext>
      </dgm:extLst>
    </dgm:pt>
    <dgm:pt modelId="{20387B02-002E-2B4D-B45D-15C9E5173A78}" type="pres">
      <dgm:prSet presAssocID="{AC36C625-B8A4-44A7-AB4B-B8064F8BBDC9}" presName="sibTrans" presStyleLbl="sibTrans2D1" presStyleIdx="0" presStyleCnt="0"/>
      <dgm:spPr/>
    </dgm:pt>
    <dgm:pt modelId="{2B12FE96-1E15-2D47-82FA-349ADAAE7777}" type="pres">
      <dgm:prSet presAssocID="{3EDFE011-B0FE-4A7F-A3E1-175EB22C4E8E}" presName="compNode" presStyleCnt="0"/>
      <dgm:spPr/>
    </dgm:pt>
    <dgm:pt modelId="{93257D1A-89E5-A941-9846-CE537A40D2E9}" type="pres">
      <dgm:prSet presAssocID="{3EDFE011-B0FE-4A7F-A3E1-175EB22C4E8E}" presName="bkgdShape" presStyleLbl="node1" presStyleIdx="2" presStyleCnt="3"/>
      <dgm:spPr/>
    </dgm:pt>
    <dgm:pt modelId="{3EDC1C77-4DFA-EE4B-8809-07DABB064D6B}" type="pres">
      <dgm:prSet presAssocID="{3EDFE011-B0FE-4A7F-A3E1-175EB22C4E8E}" presName="nodeTx" presStyleLbl="node1" presStyleIdx="2" presStyleCnt="3">
        <dgm:presLayoutVars>
          <dgm:bulletEnabled val="1"/>
        </dgm:presLayoutVars>
      </dgm:prSet>
      <dgm:spPr/>
    </dgm:pt>
    <dgm:pt modelId="{B41A5846-6265-B844-AB31-DA4D857F1277}" type="pres">
      <dgm:prSet presAssocID="{3EDFE011-B0FE-4A7F-A3E1-175EB22C4E8E}" presName="invisiNode" presStyleLbl="node1" presStyleIdx="2" presStyleCnt="3"/>
      <dgm:spPr/>
    </dgm:pt>
    <dgm:pt modelId="{79E85F0F-725F-0B45-8BA9-4CD9ED7C494C}" type="pres">
      <dgm:prSet presAssocID="{3EDFE011-B0FE-4A7F-A3E1-175EB22C4E8E}" presName="imagNode" presStyleLbl="fgImgPlace1" presStyleIdx="2" presStyleCnt="3" custLinFactNeighborY="3161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chart"/>
        </a:ext>
      </dgm:extLst>
    </dgm:pt>
  </dgm:ptLst>
  <dgm:cxnLst>
    <dgm:cxn modelId="{03181B00-D665-7148-A92C-BCD10D8343D8}" type="presOf" srcId="{3EDFE011-B0FE-4A7F-A3E1-175EB22C4E8E}" destId="{3EDC1C77-4DFA-EE4B-8809-07DABB064D6B}" srcOrd="1" destOrd="0" presId="urn:microsoft.com/office/officeart/2005/8/layout/hList7"/>
    <dgm:cxn modelId="{9793A01C-D1FA-0F44-A60B-540A735FC4D6}" type="presOf" srcId="{AC36C625-B8A4-44A7-AB4B-B8064F8BBDC9}" destId="{20387B02-002E-2B4D-B45D-15C9E5173A78}" srcOrd="0" destOrd="0" presId="urn:microsoft.com/office/officeart/2005/8/layout/hList7"/>
    <dgm:cxn modelId="{76A1463B-992D-DE41-98D2-C35C2416C79E}" type="presOf" srcId="{3CB6BCD5-7A6B-4E93-BF50-CF5600990721}" destId="{804F0FC8-B226-5F46-8E51-5B832AA78BF8}" srcOrd="0" destOrd="0" presId="urn:microsoft.com/office/officeart/2005/8/layout/hList7"/>
    <dgm:cxn modelId="{DF0C3464-6B29-D84E-8D72-B829B1BB5BAF}" type="presOf" srcId="{3CB6BCD5-7A6B-4E93-BF50-CF5600990721}" destId="{5C22BCF7-7B1C-194C-B3FD-D7BFE4C17F9E}" srcOrd="1" destOrd="0" presId="urn:microsoft.com/office/officeart/2005/8/layout/hList7"/>
    <dgm:cxn modelId="{7644364B-EBEB-C34F-8E31-BCB2C87DB69F}" type="presOf" srcId="{9334CFAF-FB3D-4F15-AC4B-6E9A47D16A13}" destId="{493B36E1-2D73-0A4E-99D7-A8986470B2C6}" srcOrd="0" destOrd="0" presId="urn:microsoft.com/office/officeart/2005/8/layout/hList7"/>
    <dgm:cxn modelId="{37961B6C-CD99-4B3F-85B6-A9FCA0E308BE}" srcId="{9334CFAF-FB3D-4F15-AC4B-6E9A47D16A13}" destId="{3CB6BCD5-7A6B-4E93-BF50-CF5600990721}" srcOrd="0" destOrd="0" parTransId="{EC9224C1-35C2-4040-A14E-3D5639539A2F}" sibTransId="{E4D9FF4E-C6A8-4E44-B900-B95C408B1BC6}"/>
    <dgm:cxn modelId="{F8D9B699-3F8C-3641-A077-CF600160EF2D}" type="presOf" srcId="{3EDFE011-B0FE-4A7F-A3E1-175EB22C4E8E}" destId="{93257D1A-89E5-A941-9846-CE537A40D2E9}" srcOrd="0" destOrd="0" presId="urn:microsoft.com/office/officeart/2005/8/layout/hList7"/>
    <dgm:cxn modelId="{3AC4D29E-1F81-1D49-ABA3-8879F03435EA}" type="presOf" srcId="{9B8AB8A2-D5F7-4665-A608-78809DAC3259}" destId="{AB644D17-323E-0A4B-951F-C8886519AADF}" srcOrd="1" destOrd="0" presId="urn:microsoft.com/office/officeart/2005/8/layout/hList7"/>
    <dgm:cxn modelId="{9674FCA6-CCB1-D44C-85E1-D5E6201442C2}" type="presOf" srcId="{9B8AB8A2-D5F7-4665-A608-78809DAC3259}" destId="{AD69AB2E-2845-304B-ABD2-F675610214AE}" srcOrd="0" destOrd="0" presId="urn:microsoft.com/office/officeart/2005/8/layout/hList7"/>
    <dgm:cxn modelId="{F1C72CBC-D8BB-E649-88D0-70379B82AD6F}" type="presOf" srcId="{E4D9FF4E-C6A8-4E44-B900-B95C408B1BC6}" destId="{9E17C708-4872-F142-BE5C-311F71369BBB}" srcOrd="0" destOrd="0" presId="urn:microsoft.com/office/officeart/2005/8/layout/hList7"/>
    <dgm:cxn modelId="{C7FCA6C0-68A1-4456-836C-2A76151385BB}" srcId="{9334CFAF-FB3D-4F15-AC4B-6E9A47D16A13}" destId="{3EDFE011-B0FE-4A7F-A3E1-175EB22C4E8E}" srcOrd="2" destOrd="0" parTransId="{E83DBFDE-CF30-4FC9-882E-EEA33D5C6DF9}" sibTransId="{F5D9A29F-DF8D-4F84-9A33-508E06BF708E}"/>
    <dgm:cxn modelId="{75EEE5D5-E10D-49B4-A475-04BC3F9979CE}" srcId="{9334CFAF-FB3D-4F15-AC4B-6E9A47D16A13}" destId="{9B8AB8A2-D5F7-4665-A608-78809DAC3259}" srcOrd="1" destOrd="0" parTransId="{36E0A981-545E-4331-99ED-E2757360D4BA}" sibTransId="{AC36C625-B8A4-44A7-AB4B-B8064F8BBDC9}"/>
    <dgm:cxn modelId="{4DCA2858-3975-C643-B2C6-3F44C80FE144}" type="presParOf" srcId="{493B36E1-2D73-0A4E-99D7-A8986470B2C6}" destId="{103102AE-1EA7-164A-889C-930B2AF80A44}" srcOrd="0" destOrd="0" presId="urn:microsoft.com/office/officeart/2005/8/layout/hList7"/>
    <dgm:cxn modelId="{3AC7D72E-29EB-B94D-A77F-BB702F21F091}" type="presParOf" srcId="{493B36E1-2D73-0A4E-99D7-A8986470B2C6}" destId="{C88B3ED8-7317-E64E-870E-79D8A9893F54}" srcOrd="1" destOrd="0" presId="urn:microsoft.com/office/officeart/2005/8/layout/hList7"/>
    <dgm:cxn modelId="{555A613A-94F4-A340-A051-8F1CF0DB15B1}" type="presParOf" srcId="{C88B3ED8-7317-E64E-870E-79D8A9893F54}" destId="{EE601BEF-50DA-0040-A673-CB82E63AA8CF}" srcOrd="0" destOrd="0" presId="urn:microsoft.com/office/officeart/2005/8/layout/hList7"/>
    <dgm:cxn modelId="{9F3F2D9D-27A7-8F4A-9756-B7EBA6ABE516}" type="presParOf" srcId="{EE601BEF-50DA-0040-A673-CB82E63AA8CF}" destId="{804F0FC8-B226-5F46-8E51-5B832AA78BF8}" srcOrd="0" destOrd="0" presId="urn:microsoft.com/office/officeart/2005/8/layout/hList7"/>
    <dgm:cxn modelId="{45F19E95-14CC-2943-B780-3C95F857FFD3}" type="presParOf" srcId="{EE601BEF-50DA-0040-A673-CB82E63AA8CF}" destId="{5C22BCF7-7B1C-194C-B3FD-D7BFE4C17F9E}" srcOrd="1" destOrd="0" presId="urn:microsoft.com/office/officeart/2005/8/layout/hList7"/>
    <dgm:cxn modelId="{800EB26E-91AD-B14A-B2C1-EEA0D592E08C}" type="presParOf" srcId="{EE601BEF-50DA-0040-A673-CB82E63AA8CF}" destId="{7F6C8085-7494-E949-BD15-AAC3B99C2428}" srcOrd="2" destOrd="0" presId="urn:microsoft.com/office/officeart/2005/8/layout/hList7"/>
    <dgm:cxn modelId="{1BDE4875-E3CF-CF44-B321-5B0D69C02DF2}" type="presParOf" srcId="{EE601BEF-50DA-0040-A673-CB82E63AA8CF}" destId="{970E5680-48C6-7844-878E-2A0A02D4DB46}" srcOrd="3" destOrd="0" presId="urn:microsoft.com/office/officeart/2005/8/layout/hList7"/>
    <dgm:cxn modelId="{D5F84207-B976-0E49-B274-7AC1E948DEF8}" type="presParOf" srcId="{C88B3ED8-7317-E64E-870E-79D8A9893F54}" destId="{9E17C708-4872-F142-BE5C-311F71369BBB}" srcOrd="1" destOrd="0" presId="urn:microsoft.com/office/officeart/2005/8/layout/hList7"/>
    <dgm:cxn modelId="{75E1A90C-EF89-104C-9621-5FEBD94FA6C2}" type="presParOf" srcId="{C88B3ED8-7317-E64E-870E-79D8A9893F54}" destId="{83BFC387-E282-4642-A93A-549B31A9B88E}" srcOrd="2" destOrd="0" presId="urn:microsoft.com/office/officeart/2005/8/layout/hList7"/>
    <dgm:cxn modelId="{55B3F769-59F6-D54C-9132-1A31D6FAA5DF}" type="presParOf" srcId="{83BFC387-E282-4642-A93A-549B31A9B88E}" destId="{AD69AB2E-2845-304B-ABD2-F675610214AE}" srcOrd="0" destOrd="0" presId="urn:microsoft.com/office/officeart/2005/8/layout/hList7"/>
    <dgm:cxn modelId="{A484D1B7-5ED9-B242-822D-DC4464476B5D}" type="presParOf" srcId="{83BFC387-E282-4642-A93A-549B31A9B88E}" destId="{AB644D17-323E-0A4B-951F-C8886519AADF}" srcOrd="1" destOrd="0" presId="urn:microsoft.com/office/officeart/2005/8/layout/hList7"/>
    <dgm:cxn modelId="{5583CEF0-C999-2F4B-ADA2-684C232B8C62}" type="presParOf" srcId="{83BFC387-E282-4642-A93A-549B31A9B88E}" destId="{F79D3284-515E-5E45-90D9-2A6D55205A7F}" srcOrd="2" destOrd="0" presId="urn:microsoft.com/office/officeart/2005/8/layout/hList7"/>
    <dgm:cxn modelId="{46563B2B-3C79-3D48-8EE6-7160FDA7CBBC}" type="presParOf" srcId="{83BFC387-E282-4642-A93A-549B31A9B88E}" destId="{7B3E6E33-D267-8F4B-9BD3-40FEEDD9589E}" srcOrd="3" destOrd="0" presId="urn:microsoft.com/office/officeart/2005/8/layout/hList7"/>
    <dgm:cxn modelId="{ABB5D6B9-7D0D-D740-94FC-78CB77FBEC1B}" type="presParOf" srcId="{C88B3ED8-7317-E64E-870E-79D8A9893F54}" destId="{20387B02-002E-2B4D-B45D-15C9E5173A78}" srcOrd="3" destOrd="0" presId="urn:microsoft.com/office/officeart/2005/8/layout/hList7"/>
    <dgm:cxn modelId="{2BBA6233-453E-864A-93A3-E77ED8E410B7}" type="presParOf" srcId="{C88B3ED8-7317-E64E-870E-79D8A9893F54}" destId="{2B12FE96-1E15-2D47-82FA-349ADAAE7777}" srcOrd="4" destOrd="0" presId="urn:microsoft.com/office/officeart/2005/8/layout/hList7"/>
    <dgm:cxn modelId="{A4575316-4F4D-8947-BE65-EC8DCDFFE74F}" type="presParOf" srcId="{2B12FE96-1E15-2D47-82FA-349ADAAE7777}" destId="{93257D1A-89E5-A941-9846-CE537A40D2E9}" srcOrd="0" destOrd="0" presId="urn:microsoft.com/office/officeart/2005/8/layout/hList7"/>
    <dgm:cxn modelId="{0B00E393-5BCD-6544-A90C-9C1FF69D4871}" type="presParOf" srcId="{2B12FE96-1E15-2D47-82FA-349ADAAE7777}" destId="{3EDC1C77-4DFA-EE4B-8809-07DABB064D6B}" srcOrd="1" destOrd="0" presId="urn:microsoft.com/office/officeart/2005/8/layout/hList7"/>
    <dgm:cxn modelId="{9FEEDB2D-F246-4C40-B449-A9EB4A1E8C36}" type="presParOf" srcId="{2B12FE96-1E15-2D47-82FA-349ADAAE7777}" destId="{B41A5846-6265-B844-AB31-DA4D857F1277}" srcOrd="2" destOrd="0" presId="urn:microsoft.com/office/officeart/2005/8/layout/hList7"/>
    <dgm:cxn modelId="{75E5FE4D-AE8E-0144-A433-6E3383969871}" type="presParOf" srcId="{2B12FE96-1E15-2D47-82FA-349ADAAE7777}" destId="{79E85F0F-725F-0B45-8BA9-4CD9ED7C494C}"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7E5DDD-CBF3-44F3-9836-FAB2E0A0699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C4475AAE-B811-449C-BD68-A75846E781AC}">
      <dgm:prSet/>
      <dgm:spPr/>
      <dgm:t>
        <a:bodyPr anchor="ctr"/>
        <a:lstStyle/>
        <a:p>
          <a:r>
            <a:rPr lang="en-US" b="0"/>
            <a:t>Machine Vision</a:t>
          </a:r>
        </a:p>
      </dgm:t>
    </dgm:pt>
    <dgm:pt modelId="{02670BEB-A666-41D0-97B2-8AFA81D459F2}" type="parTrans" cxnId="{91FD2330-FDE7-43EF-BF93-6F1309215B42}">
      <dgm:prSet/>
      <dgm:spPr/>
      <dgm:t>
        <a:bodyPr/>
        <a:lstStyle/>
        <a:p>
          <a:endParaRPr lang="en-US"/>
        </a:p>
      </dgm:t>
    </dgm:pt>
    <dgm:pt modelId="{D6EF3015-54C3-470C-835C-91A4DC8BAFB5}" type="sibTrans" cxnId="{91FD2330-FDE7-43EF-BF93-6F1309215B42}">
      <dgm:prSet/>
      <dgm:spPr/>
      <dgm:t>
        <a:bodyPr/>
        <a:lstStyle/>
        <a:p>
          <a:endParaRPr lang="en-US"/>
        </a:p>
      </dgm:t>
    </dgm:pt>
    <dgm:pt modelId="{239D2E5F-DBE6-46C9-B46D-F85201BAF856}">
      <dgm:prSet/>
      <dgm:spPr/>
      <dgm:t>
        <a:bodyPr anchor="ctr"/>
        <a:lstStyle/>
        <a:p>
          <a:r>
            <a:rPr lang="en-US" b="0"/>
            <a:t>Medical Imaging</a:t>
          </a:r>
        </a:p>
      </dgm:t>
    </dgm:pt>
    <dgm:pt modelId="{84787DBF-A516-4DA5-8B4A-F6B060629807}" type="parTrans" cxnId="{B4FC6A98-26E5-4081-B02A-76E8121FDFE9}">
      <dgm:prSet/>
      <dgm:spPr/>
      <dgm:t>
        <a:bodyPr/>
        <a:lstStyle/>
        <a:p>
          <a:endParaRPr lang="en-US"/>
        </a:p>
      </dgm:t>
    </dgm:pt>
    <dgm:pt modelId="{FFA262C0-778B-4945-BA3B-FAAA4CCA47EA}" type="sibTrans" cxnId="{B4FC6A98-26E5-4081-B02A-76E8121FDFE9}">
      <dgm:prSet/>
      <dgm:spPr/>
      <dgm:t>
        <a:bodyPr/>
        <a:lstStyle/>
        <a:p>
          <a:endParaRPr lang="en-US"/>
        </a:p>
      </dgm:t>
    </dgm:pt>
    <dgm:pt modelId="{D1BBA016-456D-430B-B829-5DD21D92B73B}">
      <dgm:prSet/>
      <dgm:spPr/>
      <dgm:t>
        <a:bodyPr anchor="ctr"/>
        <a:lstStyle/>
        <a:p>
          <a:r>
            <a:rPr lang="en-US" b="0"/>
            <a:t>Surveillance Security</a:t>
          </a:r>
        </a:p>
      </dgm:t>
    </dgm:pt>
    <dgm:pt modelId="{DFD233CD-7009-4434-A0A7-E9C68DCE6DE0}" type="parTrans" cxnId="{71A6A869-7C51-43C0-B417-22156CE49995}">
      <dgm:prSet/>
      <dgm:spPr/>
      <dgm:t>
        <a:bodyPr/>
        <a:lstStyle/>
        <a:p>
          <a:endParaRPr lang="en-US"/>
        </a:p>
      </dgm:t>
    </dgm:pt>
    <dgm:pt modelId="{C336C4D1-59A6-4697-8E84-04BB6F69E369}" type="sibTrans" cxnId="{71A6A869-7C51-43C0-B417-22156CE49995}">
      <dgm:prSet/>
      <dgm:spPr/>
      <dgm:t>
        <a:bodyPr/>
        <a:lstStyle/>
        <a:p>
          <a:endParaRPr lang="en-US"/>
        </a:p>
      </dgm:t>
    </dgm:pt>
    <dgm:pt modelId="{397C8053-081B-42F2-9982-341C2CC237DB}" type="pres">
      <dgm:prSet presAssocID="{387E5DDD-CBF3-44F3-9836-FAB2E0A0699D}" presName="root" presStyleCnt="0">
        <dgm:presLayoutVars>
          <dgm:dir/>
          <dgm:resizeHandles val="exact"/>
        </dgm:presLayoutVars>
      </dgm:prSet>
      <dgm:spPr/>
    </dgm:pt>
    <dgm:pt modelId="{5AAEA76E-F56D-4137-AC21-026C413A14E8}" type="pres">
      <dgm:prSet presAssocID="{C4475AAE-B811-449C-BD68-A75846E781AC}" presName="compNode" presStyleCnt="0"/>
      <dgm:spPr/>
    </dgm:pt>
    <dgm:pt modelId="{6E0263B2-1870-45C8-8D66-8AC0CD6390A5}" type="pres">
      <dgm:prSet presAssocID="{C4475AAE-B811-449C-BD68-A75846E781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BCBA41F8-73D4-4453-A141-0FA8187F99ED}" type="pres">
      <dgm:prSet presAssocID="{C4475AAE-B811-449C-BD68-A75846E781AC}" presName="spaceRect" presStyleCnt="0"/>
      <dgm:spPr/>
    </dgm:pt>
    <dgm:pt modelId="{8D660375-0D75-4352-84F6-5E84A9428E5E}" type="pres">
      <dgm:prSet presAssocID="{C4475AAE-B811-449C-BD68-A75846E781AC}" presName="textRect" presStyleLbl="revTx" presStyleIdx="0" presStyleCnt="3">
        <dgm:presLayoutVars>
          <dgm:chMax val="1"/>
          <dgm:chPref val="1"/>
        </dgm:presLayoutVars>
      </dgm:prSet>
      <dgm:spPr/>
    </dgm:pt>
    <dgm:pt modelId="{89BA0CEB-AAC4-440E-961A-E77B195919C4}" type="pres">
      <dgm:prSet presAssocID="{D6EF3015-54C3-470C-835C-91A4DC8BAFB5}" presName="sibTrans" presStyleCnt="0"/>
      <dgm:spPr/>
    </dgm:pt>
    <dgm:pt modelId="{FDF8F03E-8979-4E10-B1CC-7CCB2697406D}" type="pres">
      <dgm:prSet presAssocID="{239D2E5F-DBE6-46C9-B46D-F85201BAF856}" presName="compNode" presStyleCnt="0"/>
      <dgm:spPr/>
    </dgm:pt>
    <dgm:pt modelId="{F902B659-8E31-4B05-8F3C-8632E34B1DA7}" type="pres">
      <dgm:prSet presAssocID="{239D2E5F-DBE6-46C9-B46D-F85201BAF8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967BE2CD-68EA-4EBB-A7CE-6F53B100A9F0}" type="pres">
      <dgm:prSet presAssocID="{239D2E5F-DBE6-46C9-B46D-F85201BAF856}" presName="spaceRect" presStyleCnt="0"/>
      <dgm:spPr/>
    </dgm:pt>
    <dgm:pt modelId="{BEF0BE4A-E5AF-441A-B5CC-666C7A9C8E47}" type="pres">
      <dgm:prSet presAssocID="{239D2E5F-DBE6-46C9-B46D-F85201BAF856}" presName="textRect" presStyleLbl="revTx" presStyleIdx="1" presStyleCnt="3">
        <dgm:presLayoutVars>
          <dgm:chMax val="1"/>
          <dgm:chPref val="1"/>
        </dgm:presLayoutVars>
      </dgm:prSet>
      <dgm:spPr/>
    </dgm:pt>
    <dgm:pt modelId="{E7357C24-03B6-44CC-97F6-7A71A1C16D95}" type="pres">
      <dgm:prSet presAssocID="{FFA262C0-778B-4945-BA3B-FAAA4CCA47EA}" presName="sibTrans" presStyleCnt="0"/>
      <dgm:spPr/>
    </dgm:pt>
    <dgm:pt modelId="{C87EFD76-E1CF-4FA9-9159-C8ACA715BD62}" type="pres">
      <dgm:prSet presAssocID="{D1BBA016-456D-430B-B829-5DD21D92B73B}" presName="compNode" presStyleCnt="0"/>
      <dgm:spPr/>
    </dgm:pt>
    <dgm:pt modelId="{44DAF206-0D7B-4C99-B2AD-A814A344FF92}" type="pres">
      <dgm:prSet presAssocID="{D1BBA016-456D-430B-B829-5DD21D92B7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136C05FA-632B-4755-80C7-3FD9793AEAED}" type="pres">
      <dgm:prSet presAssocID="{D1BBA016-456D-430B-B829-5DD21D92B73B}" presName="spaceRect" presStyleCnt="0"/>
      <dgm:spPr/>
    </dgm:pt>
    <dgm:pt modelId="{F63567B3-D566-4A5D-9344-91627FA10077}" type="pres">
      <dgm:prSet presAssocID="{D1BBA016-456D-430B-B829-5DD21D92B73B}" presName="textRect" presStyleLbl="revTx" presStyleIdx="2" presStyleCnt="3">
        <dgm:presLayoutVars>
          <dgm:chMax val="1"/>
          <dgm:chPref val="1"/>
        </dgm:presLayoutVars>
      </dgm:prSet>
      <dgm:spPr/>
    </dgm:pt>
  </dgm:ptLst>
  <dgm:cxnLst>
    <dgm:cxn modelId="{B4C8F728-45A5-47B2-A953-5A179BDF145F}" type="presOf" srcId="{387E5DDD-CBF3-44F3-9836-FAB2E0A0699D}" destId="{397C8053-081B-42F2-9982-341C2CC237DB}" srcOrd="0" destOrd="0" presId="urn:microsoft.com/office/officeart/2018/2/layout/IconLabelList"/>
    <dgm:cxn modelId="{91FD2330-FDE7-43EF-BF93-6F1309215B42}" srcId="{387E5DDD-CBF3-44F3-9836-FAB2E0A0699D}" destId="{C4475AAE-B811-449C-BD68-A75846E781AC}" srcOrd="0" destOrd="0" parTransId="{02670BEB-A666-41D0-97B2-8AFA81D459F2}" sibTransId="{D6EF3015-54C3-470C-835C-91A4DC8BAFB5}"/>
    <dgm:cxn modelId="{71A6A869-7C51-43C0-B417-22156CE49995}" srcId="{387E5DDD-CBF3-44F3-9836-FAB2E0A0699D}" destId="{D1BBA016-456D-430B-B829-5DD21D92B73B}" srcOrd="2" destOrd="0" parTransId="{DFD233CD-7009-4434-A0A7-E9C68DCE6DE0}" sibTransId="{C336C4D1-59A6-4697-8E84-04BB6F69E369}"/>
    <dgm:cxn modelId="{4AA4BF4F-6644-4237-A219-E19C7559437F}" type="presOf" srcId="{239D2E5F-DBE6-46C9-B46D-F85201BAF856}" destId="{BEF0BE4A-E5AF-441A-B5CC-666C7A9C8E47}" srcOrd="0" destOrd="0" presId="urn:microsoft.com/office/officeart/2018/2/layout/IconLabelList"/>
    <dgm:cxn modelId="{10666858-3782-49D1-B2A3-D77FE391E265}" type="presOf" srcId="{C4475AAE-B811-449C-BD68-A75846E781AC}" destId="{8D660375-0D75-4352-84F6-5E84A9428E5E}" srcOrd="0" destOrd="0" presId="urn:microsoft.com/office/officeart/2018/2/layout/IconLabelList"/>
    <dgm:cxn modelId="{B4FC6A98-26E5-4081-B02A-76E8121FDFE9}" srcId="{387E5DDD-CBF3-44F3-9836-FAB2E0A0699D}" destId="{239D2E5F-DBE6-46C9-B46D-F85201BAF856}" srcOrd="1" destOrd="0" parTransId="{84787DBF-A516-4DA5-8B4A-F6B060629807}" sibTransId="{FFA262C0-778B-4945-BA3B-FAAA4CCA47EA}"/>
    <dgm:cxn modelId="{BC0DDCAB-BEA8-4A87-B998-B59B4412EEA3}" type="presOf" srcId="{D1BBA016-456D-430B-B829-5DD21D92B73B}" destId="{F63567B3-D566-4A5D-9344-91627FA10077}" srcOrd="0" destOrd="0" presId="urn:microsoft.com/office/officeart/2018/2/layout/IconLabelList"/>
    <dgm:cxn modelId="{346ED7C5-D5AC-4D6F-BD6D-8779E41691C5}" type="presParOf" srcId="{397C8053-081B-42F2-9982-341C2CC237DB}" destId="{5AAEA76E-F56D-4137-AC21-026C413A14E8}" srcOrd="0" destOrd="0" presId="urn:microsoft.com/office/officeart/2018/2/layout/IconLabelList"/>
    <dgm:cxn modelId="{05ED7C53-8B92-4B67-BAA9-09BFA9A6344D}" type="presParOf" srcId="{5AAEA76E-F56D-4137-AC21-026C413A14E8}" destId="{6E0263B2-1870-45C8-8D66-8AC0CD6390A5}" srcOrd="0" destOrd="0" presId="urn:microsoft.com/office/officeart/2018/2/layout/IconLabelList"/>
    <dgm:cxn modelId="{2E3CAF8F-DBDE-4515-95B7-E7A9243CC81A}" type="presParOf" srcId="{5AAEA76E-F56D-4137-AC21-026C413A14E8}" destId="{BCBA41F8-73D4-4453-A141-0FA8187F99ED}" srcOrd="1" destOrd="0" presId="urn:microsoft.com/office/officeart/2018/2/layout/IconLabelList"/>
    <dgm:cxn modelId="{EB7D3E1D-2CF7-4A6A-914D-84946C9B3ADF}" type="presParOf" srcId="{5AAEA76E-F56D-4137-AC21-026C413A14E8}" destId="{8D660375-0D75-4352-84F6-5E84A9428E5E}" srcOrd="2" destOrd="0" presId="urn:microsoft.com/office/officeart/2018/2/layout/IconLabelList"/>
    <dgm:cxn modelId="{F9C97A7F-D564-49E8-AC8D-DFB3D71FDF28}" type="presParOf" srcId="{397C8053-081B-42F2-9982-341C2CC237DB}" destId="{89BA0CEB-AAC4-440E-961A-E77B195919C4}" srcOrd="1" destOrd="0" presId="urn:microsoft.com/office/officeart/2018/2/layout/IconLabelList"/>
    <dgm:cxn modelId="{F1384D2F-68C8-411C-B2B1-B941D112C8CB}" type="presParOf" srcId="{397C8053-081B-42F2-9982-341C2CC237DB}" destId="{FDF8F03E-8979-4E10-B1CC-7CCB2697406D}" srcOrd="2" destOrd="0" presId="urn:microsoft.com/office/officeart/2018/2/layout/IconLabelList"/>
    <dgm:cxn modelId="{87996604-675E-4621-80DB-15C768F525B7}" type="presParOf" srcId="{FDF8F03E-8979-4E10-B1CC-7CCB2697406D}" destId="{F902B659-8E31-4B05-8F3C-8632E34B1DA7}" srcOrd="0" destOrd="0" presId="urn:microsoft.com/office/officeart/2018/2/layout/IconLabelList"/>
    <dgm:cxn modelId="{E28A6E7B-5F19-449F-BB5B-50E06DCE9FAF}" type="presParOf" srcId="{FDF8F03E-8979-4E10-B1CC-7CCB2697406D}" destId="{967BE2CD-68EA-4EBB-A7CE-6F53B100A9F0}" srcOrd="1" destOrd="0" presId="urn:microsoft.com/office/officeart/2018/2/layout/IconLabelList"/>
    <dgm:cxn modelId="{49488679-334B-42B0-B7FC-82DBA121B87B}" type="presParOf" srcId="{FDF8F03E-8979-4E10-B1CC-7CCB2697406D}" destId="{BEF0BE4A-E5AF-441A-B5CC-666C7A9C8E47}" srcOrd="2" destOrd="0" presId="urn:microsoft.com/office/officeart/2018/2/layout/IconLabelList"/>
    <dgm:cxn modelId="{561B7E8E-7319-4209-9C2D-0C6E8A79FB84}" type="presParOf" srcId="{397C8053-081B-42F2-9982-341C2CC237DB}" destId="{E7357C24-03B6-44CC-97F6-7A71A1C16D95}" srcOrd="3" destOrd="0" presId="urn:microsoft.com/office/officeart/2018/2/layout/IconLabelList"/>
    <dgm:cxn modelId="{2401747E-02CE-4840-BD9C-F374901F744D}" type="presParOf" srcId="{397C8053-081B-42F2-9982-341C2CC237DB}" destId="{C87EFD76-E1CF-4FA9-9159-C8ACA715BD62}" srcOrd="4" destOrd="0" presId="urn:microsoft.com/office/officeart/2018/2/layout/IconLabelList"/>
    <dgm:cxn modelId="{7C2D41D2-293E-4AA3-A051-797625726349}" type="presParOf" srcId="{C87EFD76-E1CF-4FA9-9159-C8ACA715BD62}" destId="{44DAF206-0D7B-4C99-B2AD-A814A344FF92}" srcOrd="0" destOrd="0" presId="urn:microsoft.com/office/officeart/2018/2/layout/IconLabelList"/>
    <dgm:cxn modelId="{483F720E-71AE-436B-BAD8-516251146B08}" type="presParOf" srcId="{C87EFD76-E1CF-4FA9-9159-C8ACA715BD62}" destId="{136C05FA-632B-4755-80C7-3FD9793AEAED}" srcOrd="1" destOrd="0" presId="urn:microsoft.com/office/officeart/2018/2/layout/IconLabelList"/>
    <dgm:cxn modelId="{897D965B-B6FC-480E-97B9-7260B07D4738}" type="presParOf" srcId="{C87EFD76-E1CF-4FA9-9159-C8ACA715BD62}" destId="{F63567B3-D566-4A5D-9344-91627FA10077}" srcOrd="2" destOrd="0" presId="urn:microsoft.com/office/officeart/2018/2/layout/IconLabel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8B4704-8416-4372-9518-58FE6C70BB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DD6B085F-5048-4FA2-A284-77F7263A21A6}">
      <dgm:prSet custT="1"/>
      <dgm:spPr/>
      <dgm:t>
        <a:bodyPr/>
        <a:lstStyle/>
        <a:p>
          <a:pPr>
            <a:lnSpc>
              <a:spcPct val="100000"/>
            </a:lnSpc>
          </a:pPr>
          <a:r>
            <a:rPr lang="en-US" sz="1300" b="0"/>
            <a:t>Keyword Spotting</a:t>
          </a:r>
        </a:p>
      </dgm:t>
    </dgm:pt>
    <dgm:pt modelId="{C81CF475-A8F3-4168-BF5D-CB8E643E7DD6}" type="parTrans" cxnId="{44A03517-9287-4806-B750-33843C09702B}">
      <dgm:prSet/>
      <dgm:spPr/>
      <dgm:t>
        <a:bodyPr/>
        <a:lstStyle/>
        <a:p>
          <a:endParaRPr lang="en-US"/>
        </a:p>
      </dgm:t>
    </dgm:pt>
    <dgm:pt modelId="{C3C91953-70CC-400B-9882-6230BC7D48AD}" type="sibTrans" cxnId="{44A03517-9287-4806-B750-33843C09702B}">
      <dgm:prSet/>
      <dgm:spPr/>
      <dgm:t>
        <a:bodyPr/>
        <a:lstStyle/>
        <a:p>
          <a:endParaRPr lang="en-US"/>
        </a:p>
      </dgm:t>
    </dgm:pt>
    <dgm:pt modelId="{343E4B6E-2550-40AF-B418-F3A4D61A851B}">
      <dgm:prSet custT="1"/>
      <dgm:spPr/>
      <dgm:t>
        <a:bodyPr/>
        <a:lstStyle/>
        <a:p>
          <a:pPr>
            <a:lnSpc>
              <a:spcPct val="100000"/>
            </a:lnSpc>
          </a:pPr>
          <a:r>
            <a:rPr lang="en-US" sz="1300" b="0"/>
            <a:t>Gesture Recognition</a:t>
          </a:r>
        </a:p>
      </dgm:t>
    </dgm:pt>
    <dgm:pt modelId="{5ADB87E3-0BFB-4D79-8D18-69F088C6F430}" type="parTrans" cxnId="{A98A5A0A-BD9A-467D-8FFB-3D8086D82A62}">
      <dgm:prSet/>
      <dgm:spPr/>
      <dgm:t>
        <a:bodyPr/>
        <a:lstStyle/>
        <a:p>
          <a:endParaRPr lang="en-US"/>
        </a:p>
      </dgm:t>
    </dgm:pt>
    <dgm:pt modelId="{86B88809-38BD-4A60-9620-5682C6D8800B}" type="sibTrans" cxnId="{A98A5A0A-BD9A-467D-8FFB-3D8086D82A62}">
      <dgm:prSet/>
      <dgm:spPr/>
      <dgm:t>
        <a:bodyPr/>
        <a:lstStyle/>
        <a:p>
          <a:endParaRPr lang="en-US"/>
        </a:p>
      </dgm:t>
    </dgm:pt>
    <dgm:pt modelId="{60C54E89-B036-4093-8047-A8B33F5D7CC4}" type="pres">
      <dgm:prSet presAssocID="{DA8B4704-8416-4372-9518-58FE6C70BB59}" presName="root" presStyleCnt="0">
        <dgm:presLayoutVars>
          <dgm:dir/>
          <dgm:resizeHandles val="exact"/>
        </dgm:presLayoutVars>
      </dgm:prSet>
      <dgm:spPr/>
    </dgm:pt>
    <dgm:pt modelId="{5A99E5AB-D066-4A7D-B340-4BC5AF31CE17}" type="pres">
      <dgm:prSet presAssocID="{DD6B085F-5048-4FA2-A284-77F7263A21A6}" presName="compNode" presStyleCnt="0"/>
      <dgm:spPr/>
    </dgm:pt>
    <dgm:pt modelId="{3821C7A2-702A-4794-B41C-FC7875ECB1DB}" type="pres">
      <dgm:prSet presAssocID="{DD6B085F-5048-4FA2-A284-77F7263A21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96662F36-2422-482C-9810-69D2FF56FC92}" type="pres">
      <dgm:prSet presAssocID="{DD6B085F-5048-4FA2-A284-77F7263A21A6}" presName="spaceRect" presStyleCnt="0"/>
      <dgm:spPr/>
    </dgm:pt>
    <dgm:pt modelId="{A8709284-E80F-4746-A0A1-2F3162774BC8}" type="pres">
      <dgm:prSet presAssocID="{DD6B085F-5048-4FA2-A284-77F7263A21A6}" presName="textRect" presStyleLbl="revTx" presStyleIdx="0" presStyleCnt="2">
        <dgm:presLayoutVars>
          <dgm:chMax val="1"/>
          <dgm:chPref val="1"/>
        </dgm:presLayoutVars>
      </dgm:prSet>
      <dgm:spPr/>
    </dgm:pt>
    <dgm:pt modelId="{5E86A616-58E6-4193-BD29-5CE24A131CD1}" type="pres">
      <dgm:prSet presAssocID="{C3C91953-70CC-400B-9882-6230BC7D48AD}" presName="sibTrans" presStyleCnt="0"/>
      <dgm:spPr/>
    </dgm:pt>
    <dgm:pt modelId="{26839FAF-11BD-4015-BF8C-A83F7219F390}" type="pres">
      <dgm:prSet presAssocID="{343E4B6E-2550-40AF-B418-F3A4D61A851B}" presName="compNode" presStyleCnt="0"/>
      <dgm:spPr/>
    </dgm:pt>
    <dgm:pt modelId="{070047C8-A6B8-4324-A1E7-FDB7BB6B0EEF}" type="pres">
      <dgm:prSet presAssocID="{343E4B6E-2550-40AF-B418-F3A4D61A851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inch Zoom In with solid fill"/>
        </a:ext>
      </dgm:extLst>
    </dgm:pt>
    <dgm:pt modelId="{0149FC80-009F-438E-8968-28CA77A4874D}" type="pres">
      <dgm:prSet presAssocID="{343E4B6E-2550-40AF-B418-F3A4D61A851B}" presName="spaceRect" presStyleCnt="0"/>
      <dgm:spPr/>
    </dgm:pt>
    <dgm:pt modelId="{90430AA0-E9D0-453A-8FB8-03FAD633E8BD}" type="pres">
      <dgm:prSet presAssocID="{343E4B6E-2550-40AF-B418-F3A4D61A851B}" presName="textRect" presStyleLbl="revTx" presStyleIdx="1" presStyleCnt="2">
        <dgm:presLayoutVars>
          <dgm:chMax val="1"/>
          <dgm:chPref val="1"/>
        </dgm:presLayoutVars>
      </dgm:prSet>
      <dgm:spPr/>
    </dgm:pt>
  </dgm:ptLst>
  <dgm:cxnLst>
    <dgm:cxn modelId="{A98A5A0A-BD9A-467D-8FFB-3D8086D82A62}" srcId="{DA8B4704-8416-4372-9518-58FE6C70BB59}" destId="{343E4B6E-2550-40AF-B418-F3A4D61A851B}" srcOrd="1" destOrd="0" parTransId="{5ADB87E3-0BFB-4D79-8D18-69F088C6F430}" sibTransId="{86B88809-38BD-4A60-9620-5682C6D8800B}"/>
    <dgm:cxn modelId="{44A03517-9287-4806-B750-33843C09702B}" srcId="{DA8B4704-8416-4372-9518-58FE6C70BB59}" destId="{DD6B085F-5048-4FA2-A284-77F7263A21A6}" srcOrd="0" destOrd="0" parTransId="{C81CF475-A8F3-4168-BF5D-CB8E643E7DD6}" sibTransId="{C3C91953-70CC-400B-9882-6230BC7D48AD}"/>
    <dgm:cxn modelId="{1F893CC4-A634-4424-9764-1C7C36814A13}" type="presOf" srcId="{DA8B4704-8416-4372-9518-58FE6C70BB59}" destId="{60C54E89-B036-4093-8047-A8B33F5D7CC4}" srcOrd="0" destOrd="0" presId="urn:microsoft.com/office/officeart/2018/2/layout/IconLabelList"/>
    <dgm:cxn modelId="{493530D4-A5C8-4FCC-AA99-801AA847B49F}" type="presOf" srcId="{343E4B6E-2550-40AF-B418-F3A4D61A851B}" destId="{90430AA0-E9D0-453A-8FB8-03FAD633E8BD}" srcOrd="0" destOrd="0" presId="urn:microsoft.com/office/officeart/2018/2/layout/IconLabelList"/>
    <dgm:cxn modelId="{BA2378F8-8DE0-4F76-B2E8-0D6E780890F7}" type="presOf" srcId="{DD6B085F-5048-4FA2-A284-77F7263A21A6}" destId="{A8709284-E80F-4746-A0A1-2F3162774BC8}" srcOrd="0" destOrd="0" presId="urn:microsoft.com/office/officeart/2018/2/layout/IconLabelList"/>
    <dgm:cxn modelId="{789FA09D-65E7-4EBE-9019-03AC6CEFE4C2}" type="presParOf" srcId="{60C54E89-B036-4093-8047-A8B33F5D7CC4}" destId="{5A99E5AB-D066-4A7D-B340-4BC5AF31CE17}" srcOrd="0" destOrd="0" presId="urn:microsoft.com/office/officeart/2018/2/layout/IconLabelList"/>
    <dgm:cxn modelId="{21228ECA-08C9-4553-8CE5-DE0ED416E1D9}" type="presParOf" srcId="{5A99E5AB-D066-4A7D-B340-4BC5AF31CE17}" destId="{3821C7A2-702A-4794-B41C-FC7875ECB1DB}" srcOrd="0" destOrd="0" presId="urn:microsoft.com/office/officeart/2018/2/layout/IconLabelList"/>
    <dgm:cxn modelId="{2B5EB7A7-EA20-46B4-804A-8E1DBE98F4E5}" type="presParOf" srcId="{5A99E5AB-D066-4A7D-B340-4BC5AF31CE17}" destId="{96662F36-2422-482C-9810-69D2FF56FC92}" srcOrd="1" destOrd="0" presId="urn:microsoft.com/office/officeart/2018/2/layout/IconLabelList"/>
    <dgm:cxn modelId="{95E46EB8-4F4A-48CA-A342-6FC5DADC69CE}" type="presParOf" srcId="{5A99E5AB-D066-4A7D-B340-4BC5AF31CE17}" destId="{A8709284-E80F-4746-A0A1-2F3162774BC8}" srcOrd="2" destOrd="0" presId="urn:microsoft.com/office/officeart/2018/2/layout/IconLabelList"/>
    <dgm:cxn modelId="{62C90CF8-04A4-4C58-8A53-44C3E8D40839}" type="presParOf" srcId="{60C54E89-B036-4093-8047-A8B33F5D7CC4}" destId="{5E86A616-58E6-4193-BD29-5CE24A131CD1}" srcOrd="1" destOrd="0" presId="urn:microsoft.com/office/officeart/2018/2/layout/IconLabelList"/>
    <dgm:cxn modelId="{E64CE9A7-C3E6-4B55-99B0-E0CDD9F4A68B}" type="presParOf" srcId="{60C54E89-B036-4093-8047-A8B33F5D7CC4}" destId="{26839FAF-11BD-4015-BF8C-A83F7219F390}" srcOrd="2" destOrd="0" presId="urn:microsoft.com/office/officeart/2018/2/layout/IconLabelList"/>
    <dgm:cxn modelId="{664E09C8-36EE-4A9C-9CC5-39E55DEF7583}" type="presParOf" srcId="{26839FAF-11BD-4015-BF8C-A83F7219F390}" destId="{070047C8-A6B8-4324-A1E7-FDB7BB6B0EEF}" srcOrd="0" destOrd="0" presId="urn:microsoft.com/office/officeart/2018/2/layout/IconLabelList"/>
    <dgm:cxn modelId="{357AC6B6-69BA-4FE4-A626-22356C80D00E}" type="presParOf" srcId="{26839FAF-11BD-4015-BF8C-A83F7219F390}" destId="{0149FC80-009F-438E-8968-28CA77A4874D}" srcOrd="1" destOrd="0" presId="urn:microsoft.com/office/officeart/2018/2/layout/IconLabelList"/>
    <dgm:cxn modelId="{2834F740-8D18-4A83-A46F-4A7823575202}" type="presParOf" srcId="{26839FAF-11BD-4015-BF8C-A83F7219F390}" destId="{90430AA0-E9D0-453A-8FB8-03FAD633E8BD}" srcOrd="2" destOrd="0" presId="urn:microsoft.com/office/officeart/2018/2/layout/IconLabel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13FB40-4D4F-4270-B518-F1CEFD99B46D}" type="doc">
      <dgm:prSet loTypeId="urn:microsoft.com/office/officeart/2018/2/layout/IconLabelList" loCatId="icon" qsTypeId="urn:microsoft.com/office/officeart/2005/8/quickstyle/simple1" qsCatId="simple" csTypeId="urn:microsoft.com/office/officeart/2005/8/colors/accent4_2" csCatId="accent4" phldr="1"/>
      <dgm:spPr/>
      <dgm:t>
        <a:bodyPr/>
        <a:lstStyle/>
        <a:p>
          <a:endParaRPr lang="en-US"/>
        </a:p>
      </dgm:t>
    </dgm:pt>
    <dgm:pt modelId="{1C319BDC-1C6F-4274-9D68-75EABAC391A8}">
      <dgm:prSet custT="1"/>
      <dgm:spPr/>
      <dgm:t>
        <a:bodyPr anchor="ctr"/>
        <a:lstStyle/>
        <a:p>
          <a:pPr>
            <a:lnSpc>
              <a:spcPct val="100000"/>
            </a:lnSpc>
          </a:pPr>
          <a:r>
            <a:rPr lang="en-US" sz="1300" b="0"/>
            <a:t>Telehealth</a:t>
          </a:r>
        </a:p>
      </dgm:t>
    </dgm:pt>
    <dgm:pt modelId="{36400A8D-8AC0-481F-9EB1-71DDA9FC522C}" type="parTrans" cxnId="{6567F090-521E-4553-8195-17BBA28D97CE}">
      <dgm:prSet/>
      <dgm:spPr/>
      <dgm:t>
        <a:bodyPr/>
        <a:lstStyle/>
        <a:p>
          <a:endParaRPr lang="en-US"/>
        </a:p>
      </dgm:t>
    </dgm:pt>
    <dgm:pt modelId="{2DF457C1-C566-4764-B24B-39145DE6DF7C}" type="sibTrans" cxnId="{6567F090-521E-4553-8195-17BBA28D97CE}">
      <dgm:prSet/>
      <dgm:spPr/>
      <dgm:t>
        <a:bodyPr/>
        <a:lstStyle/>
        <a:p>
          <a:endParaRPr lang="en-US"/>
        </a:p>
      </dgm:t>
    </dgm:pt>
    <dgm:pt modelId="{57A15061-9C4D-4A54-8C1F-A6727E8C9515}">
      <dgm:prSet custT="1"/>
      <dgm:spPr/>
      <dgm:t>
        <a:bodyPr anchor="ctr"/>
        <a:lstStyle/>
        <a:p>
          <a:pPr>
            <a:lnSpc>
              <a:spcPct val="100000"/>
            </a:lnSpc>
          </a:pPr>
          <a:r>
            <a:rPr lang="en-US" sz="1300" b="0"/>
            <a:t>Predictive Maintenance</a:t>
          </a:r>
        </a:p>
      </dgm:t>
    </dgm:pt>
    <dgm:pt modelId="{B6F9EE94-5EC8-4471-9054-8F3F6D5DF872}" type="parTrans" cxnId="{7F7A151C-1C4F-447B-8371-5BF7B571CA78}">
      <dgm:prSet/>
      <dgm:spPr/>
      <dgm:t>
        <a:bodyPr/>
        <a:lstStyle/>
        <a:p>
          <a:endParaRPr lang="en-US"/>
        </a:p>
      </dgm:t>
    </dgm:pt>
    <dgm:pt modelId="{A9E05650-C581-4D1B-AB36-F3E50C3784D9}" type="sibTrans" cxnId="{7F7A151C-1C4F-447B-8371-5BF7B571CA78}">
      <dgm:prSet/>
      <dgm:spPr/>
      <dgm:t>
        <a:bodyPr/>
        <a:lstStyle/>
        <a:p>
          <a:endParaRPr lang="en-US"/>
        </a:p>
      </dgm:t>
    </dgm:pt>
    <dgm:pt modelId="{49B10D9C-D1CC-454B-97CC-7FD67818DED8}">
      <dgm:prSet custT="1"/>
      <dgm:spPr/>
      <dgm:t>
        <a:bodyPr anchor="ctr"/>
        <a:lstStyle/>
        <a:p>
          <a:pPr>
            <a:lnSpc>
              <a:spcPct val="100000"/>
            </a:lnSpc>
          </a:pPr>
          <a:r>
            <a:rPr lang="en-US" sz="1300" b="0"/>
            <a:t>Safety Protocols</a:t>
          </a:r>
        </a:p>
      </dgm:t>
    </dgm:pt>
    <dgm:pt modelId="{2A288871-A42D-4D09-A626-AFBB849F3A52}" type="parTrans" cxnId="{52ABE054-C6EA-4EC0-9643-70CD2813D0CD}">
      <dgm:prSet/>
      <dgm:spPr/>
      <dgm:t>
        <a:bodyPr/>
        <a:lstStyle/>
        <a:p>
          <a:endParaRPr lang="en-US"/>
        </a:p>
      </dgm:t>
    </dgm:pt>
    <dgm:pt modelId="{9C91626E-F1CA-4F30-9C1A-1F56A927C4B3}" type="sibTrans" cxnId="{52ABE054-C6EA-4EC0-9643-70CD2813D0CD}">
      <dgm:prSet/>
      <dgm:spPr/>
      <dgm:t>
        <a:bodyPr/>
        <a:lstStyle/>
        <a:p>
          <a:endParaRPr lang="en-US"/>
        </a:p>
      </dgm:t>
    </dgm:pt>
    <dgm:pt modelId="{266645B6-B00D-4BB7-A213-C13851D7ADE3}" type="pres">
      <dgm:prSet presAssocID="{D813FB40-4D4F-4270-B518-F1CEFD99B46D}" presName="root" presStyleCnt="0">
        <dgm:presLayoutVars>
          <dgm:dir/>
          <dgm:resizeHandles val="exact"/>
        </dgm:presLayoutVars>
      </dgm:prSet>
      <dgm:spPr/>
    </dgm:pt>
    <dgm:pt modelId="{C2AFA981-2A0C-4F2D-A6A2-C02FFCFE0588}" type="pres">
      <dgm:prSet presAssocID="{1C319BDC-1C6F-4274-9D68-75EABAC391A8}" presName="compNode" presStyleCnt="0"/>
      <dgm:spPr/>
    </dgm:pt>
    <dgm:pt modelId="{84BF9A9B-9D27-452C-8C7B-06F458CF2D0D}" type="pres">
      <dgm:prSet presAssocID="{1C319BDC-1C6F-4274-9D68-75EABAC391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5DA0E98B-7EE9-4990-BB81-49DE088D64C8}" type="pres">
      <dgm:prSet presAssocID="{1C319BDC-1C6F-4274-9D68-75EABAC391A8}" presName="spaceRect" presStyleCnt="0"/>
      <dgm:spPr/>
    </dgm:pt>
    <dgm:pt modelId="{7BDA620D-9E94-4DC0-B14A-590CA11246B2}" type="pres">
      <dgm:prSet presAssocID="{1C319BDC-1C6F-4274-9D68-75EABAC391A8}" presName="textRect" presStyleLbl="revTx" presStyleIdx="0" presStyleCnt="3">
        <dgm:presLayoutVars>
          <dgm:chMax val="1"/>
          <dgm:chPref val="1"/>
        </dgm:presLayoutVars>
      </dgm:prSet>
      <dgm:spPr/>
    </dgm:pt>
    <dgm:pt modelId="{CACA6AFC-F568-496B-8882-06EA551E42CD}" type="pres">
      <dgm:prSet presAssocID="{2DF457C1-C566-4764-B24B-39145DE6DF7C}" presName="sibTrans" presStyleCnt="0"/>
      <dgm:spPr/>
    </dgm:pt>
    <dgm:pt modelId="{96E2BC69-21C7-444C-95D6-9852B189FB76}" type="pres">
      <dgm:prSet presAssocID="{57A15061-9C4D-4A54-8C1F-A6727E8C9515}" presName="compNode" presStyleCnt="0"/>
      <dgm:spPr/>
    </dgm:pt>
    <dgm:pt modelId="{22CCEF2E-17BA-4522-B50B-38DF29EB4540}" type="pres">
      <dgm:prSet presAssocID="{57A15061-9C4D-4A54-8C1F-A6727E8C95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2FAB68F0-9F18-4041-AF45-10C4A654E93E}" type="pres">
      <dgm:prSet presAssocID="{57A15061-9C4D-4A54-8C1F-A6727E8C9515}" presName="spaceRect" presStyleCnt="0"/>
      <dgm:spPr/>
    </dgm:pt>
    <dgm:pt modelId="{56D02934-BA04-4084-8EC9-4FAD36806E3D}" type="pres">
      <dgm:prSet presAssocID="{57A15061-9C4D-4A54-8C1F-A6727E8C9515}" presName="textRect" presStyleLbl="revTx" presStyleIdx="1" presStyleCnt="3">
        <dgm:presLayoutVars>
          <dgm:chMax val="1"/>
          <dgm:chPref val="1"/>
        </dgm:presLayoutVars>
      </dgm:prSet>
      <dgm:spPr/>
    </dgm:pt>
    <dgm:pt modelId="{8026B4EA-CDC2-49A1-9967-CD49EA3CF4FC}" type="pres">
      <dgm:prSet presAssocID="{A9E05650-C581-4D1B-AB36-F3E50C3784D9}" presName="sibTrans" presStyleCnt="0"/>
      <dgm:spPr/>
    </dgm:pt>
    <dgm:pt modelId="{2610987F-3CBF-4E8A-A450-398CD25B59B3}" type="pres">
      <dgm:prSet presAssocID="{49B10D9C-D1CC-454B-97CC-7FD67818DED8}" presName="compNode" presStyleCnt="0"/>
      <dgm:spPr/>
    </dgm:pt>
    <dgm:pt modelId="{508C8D4E-55DB-46E0-ADDA-7A3629C431C8}" type="pres">
      <dgm:prSet presAssocID="{49B10D9C-D1CC-454B-97CC-7FD67818DE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BB9C96CB-4AF3-4A86-9B64-9F4998065E1B}" type="pres">
      <dgm:prSet presAssocID="{49B10D9C-D1CC-454B-97CC-7FD67818DED8}" presName="spaceRect" presStyleCnt="0"/>
      <dgm:spPr/>
    </dgm:pt>
    <dgm:pt modelId="{3082CA19-951F-49F2-9889-9A157A1A7AE7}" type="pres">
      <dgm:prSet presAssocID="{49B10D9C-D1CC-454B-97CC-7FD67818DED8}" presName="textRect" presStyleLbl="revTx" presStyleIdx="2" presStyleCnt="3">
        <dgm:presLayoutVars>
          <dgm:chMax val="1"/>
          <dgm:chPref val="1"/>
        </dgm:presLayoutVars>
      </dgm:prSet>
      <dgm:spPr/>
    </dgm:pt>
  </dgm:ptLst>
  <dgm:cxnLst>
    <dgm:cxn modelId="{7F7A151C-1C4F-447B-8371-5BF7B571CA78}" srcId="{D813FB40-4D4F-4270-B518-F1CEFD99B46D}" destId="{57A15061-9C4D-4A54-8C1F-A6727E8C9515}" srcOrd="1" destOrd="0" parTransId="{B6F9EE94-5EC8-4471-9054-8F3F6D5DF872}" sibTransId="{A9E05650-C581-4D1B-AB36-F3E50C3784D9}"/>
    <dgm:cxn modelId="{C2DD9630-3482-4C8A-973A-0C363ABABF1B}" type="presOf" srcId="{1C319BDC-1C6F-4274-9D68-75EABAC391A8}" destId="{7BDA620D-9E94-4DC0-B14A-590CA11246B2}" srcOrd="0" destOrd="0" presId="urn:microsoft.com/office/officeart/2018/2/layout/IconLabelList"/>
    <dgm:cxn modelId="{42F09837-3AB3-4277-A37E-5F627B621292}" type="presOf" srcId="{57A15061-9C4D-4A54-8C1F-A6727E8C9515}" destId="{56D02934-BA04-4084-8EC9-4FAD36806E3D}" srcOrd="0" destOrd="0" presId="urn:microsoft.com/office/officeart/2018/2/layout/IconLabelList"/>
    <dgm:cxn modelId="{3171263D-697D-49E5-ACE3-E938B11AD3B5}" type="presOf" srcId="{D813FB40-4D4F-4270-B518-F1CEFD99B46D}" destId="{266645B6-B00D-4BB7-A213-C13851D7ADE3}" srcOrd="0" destOrd="0" presId="urn:microsoft.com/office/officeart/2018/2/layout/IconLabelList"/>
    <dgm:cxn modelId="{52ABE054-C6EA-4EC0-9643-70CD2813D0CD}" srcId="{D813FB40-4D4F-4270-B518-F1CEFD99B46D}" destId="{49B10D9C-D1CC-454B-97CC-7FD67818DED8}" srcOrd="2" destOrd="0" parTransId="{2A288871-A42D-4D09-A626-AFBB849F3A52}" sibTransId="{9C91626E-F1CA-4F30-9C1A-1F56A927C4B3}"/>
    <dgm:cxn modelId="{98FDE786-BAE8-4418-876F-21ACDB8832B5}" type="presOf" srcId="{49B10D9C-D1CC-454B-97CC-7FD67818DED8}" destId="{3082CA19-951F-49F2-9889-9A157A1A7AE7}" srcOrd="0" destOrd="0" presId="urn:microsoft.com/office/officeart/2018/2/layout/IconLabelList"/>
    <dgm:cxn modelId="{6567F090-521E-4553-8195-17BBA28D97CE}" srcId="{D813FB40-4D4F-4270-B518-F1CEFD99B46D}" destId="{1C319BDC-1C6F-4274-9D68-75EABAC391A8}" srcOrd="0" destOrd="0" parTransId="{36400A8D-8AC0-481F-9EB1-71DDA9FC522C}" sibTransId="{2DF457C1-C566-4764-B24B-39145DE6DF7C}"/>
    <dgm:cxn modelId="{12C4283A-7990-4C75-8A17-70190E930BE8}" type="presParOf" srcId="{266645B6-B00D-4BB7-A213-C13851D7ADE3}" destId="{C2AFA981-2A0C-4F2D-A6A2-C02FFCFE0588}" srcOrd="0" destOrd="0" presId="urn:microsoft.com/office/officeart/2018/2/layout/IconLabelList"/>
    <dgm:cxn modelId="{FA227C2D-95DF-48B7-A129-98AD808FF9C2}" type="presParOf" srcId="{C2AFA981-2A0C-4F2D-A6A2-C02FFCFE0588}" destId="{84BF9A9B-9D27-452C-8C7B-06F458CF2D0D}" srcOrd="0" destOrd="0" presId="urn:microsoft.com/office/officeart/2018/2/layout/IconLabelList"/>
    <dgm:cxn modelId="{3B47B0C3-7F1E-4507-B089-763C9E838718}" type="presParOf" srcId="{C2AFA981-2A0C-4F2D-A6A2-C02FFCFE0588}" destId="{5DA0E98B-7EE9-4990-BB81-49DE088D64C8}" srcOrd="1" destOrd="0" presId="urn:microsoft.com/office/officeart/2018/2/layout/IconLabelList"/>
    <dgm:cxn modelId="{25C21799-B914-46E5-89D7-68336A5237DC}" type="presParOf" srcId="{C2AFA981-2A0C-4F2D-A6A2-C02FFCFE0588}" destId="{7BDA620D-9E94-4DC0-B14A-590CA11246B2}" srcOrd="2" destOrd="0" presId="urn:microsoft.com/office/officeart/2018/2/layout/IconLabelList"/>
    <dgm:cxn modelId="{9B6D28C5-52ED-4E41-99B5-9D76A51B5156}" type="presParOf" srcId="{266645B6-B00D-4BB7-A213-C13851D7ADE3}" destId="{CACA6AFC-F568-496B-8882-06EA551E42CD}" srcOrd="1" destOrd="0" presId="urn:microsoft.com/office/officeart/2018/2/layout/IconLabelList"/>
    <dgm:cxn modelId="{4DF17E8E-970C-45C9-9BF4-B29FAB4F8D99}" type="presParOf" srcId="{266645B6-B00D-4BB7-A213-C13851D7ADE3}" destId="{96E2BC69-21C7-444C-95D6-9852B189FB76}" srcOrd="2" destOrd="0" presId="urn:microsoft.com/office/officeart/2018/2/layout/IconLabelList"/>
    <dgm:cxn modelId="{1DC54ED6-238D-4AA1-97BB-D561452593EA}" type="presParOf" srcId="{96E2BC69-21C7-444C-95D6-9852B189FB76}" destId="{22CCEF2E-17BA-4522-B50B-38DF29EB4540}" srcOrd="0" destOrd="0" presId="urn:microsoft.com/office/officeart/2018/2/layout/IconLabelList"/>
    <dgm:cxn modelId="{67389C5E-9D11-439D-8602-FD2CA39D8E38}" type="presParOf" srcId="{96E2BC69-21C7-444C-95D6-9852B189FB76}" destId="{2FAB68F0-9F18-4041-AF45-10C4A654E93E}" srcOrd="1" destOrd="0" presId="urn:microsoft.com/office/officeart/2018/2/layout/IconLabelList"/>
    <dgm:cxn modelId="{094A2CCD-B163-466D-8421-E3A9F619E697}" type="presParOf" srcId="{96E2BC69-21C7-444C-95D6-9852B189FB76}" destId="{56D02934-BA04-4084-8EC9-4FAD36806E3D}" srcOrd="2" destOrd="0" presId="urn:microsoft.com/office/officeart/2018/2/layout/IconLabelList"/>
    <dgm:cxn modelId="{76682F58-F91E-4E71-A200-20CD2117D7CB}" type="presParOf" srcId="{266645B6-B00D-4BB7-A213-C13851D7ADE3}" destId="{8026B4EA-CDC2-49A1-9967-CD49EA3CF4FC}" srcOrd="3" destOrd="0" presId="urn:microsoft.com/office/officeart/2018/2/layout/IconLabelList"/>
    <dgm:cxn modelId="{87DB1FA7-53D1-4466-A8D6-9264C410526E}" type="presParOf" srcId="{266645B6-B00D-4BB7-A213-C13851D7ADE3}" destId="{2610987F-3CBF-4E8A-A450-398CD25B59B3}" srcOrd="4" destOrd="0" presId="urn:microsoft.com/office/officeart/2018/2/layout/IconLabelList"/>
    <dgm:cxn modelId="{8FF27E04-CEB1-4B7C-84B1-155E97100A01}" type="presParOf" srcId="{2610987F-3CBF-4E8A-A450-398CD25B59B3}" destId="{508C8D4E-55DB-46E0-ADDA-7A3629C431C8}" srcOrd="0" destOrd="0" presId="urn:microsoft.com/office/officeart/2018/2/layout/IconLabelList"/>
    <dgm:cxn modelId="{1F50522C-A76E-47F6-B86C-36EDA2075587}" type="presParOf" srcId="{2610987F-3CBF-4E8A-A450-398CD25B59B3}" destId="{BB9C96CB-4AF3-4A86-9B64-9F4998065E1B}" srcOrd="1" destOrd="0" presId="urn:microsoft.com/office/officeart/2018/2/layout/IconLabelList"/>
    <dgm:cxn modelId="{5D962FF2-8E63-4841-95B7-16E03545C72E}" type="presParOf" srcId="{2610987F-3CBF-4E8A-A450-398CD25B59B3}" destId="{3082CA19-951F-49F2-9889-9A157A1A7AE7}" srcOrd="2" destOrd="0" presId="urn:microsoft.com/office/officeart/2018/2/layout/IconLabelLis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18AB08-D81B-4F24-9A7B-B5417F6CEDAA}"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831B4EC-EB80-432E-994D-503F74FF8CDE}">
      <dgm:prSet custT="1"/>
      <dgm:spPr/>
      <dgm:t>
        <a:bodyPr/>
        <a:lstStyle/>
        <a:p>
          <a:pPr>
            <a:lnSpc>
              <a:spcPct val="100000"/>
            </a:lnSpc>
            <a:defRPr b="1"/>
          </a:pPr>
          <a:r>
            <a:rPr lang="en-US" sz="1600" b="1" dirty="0"/>
            <a:t>Accuracy: </a:t>
          </a:r>
          <a:endParaRPr lang="en-US" sz="1600" dirty="0"/>
        </a:p>
      </dgm:t>
    </dgm:pt>
    <dgm:pt modelId="{AC786C51-602A-44F2-AFAF-17A9AAA1898B}" type="parTrans" cxnId="{9E592C8F-8F82-4741-85E8-1340255523BA}">
      <dgm:prSet/>
      <dgm:spPr/>
      <dgm:t>
        <a:bodyPr/>
        <a:lstStyle/>
        <a:p>
          <a:endParaRPr lang="en-US"/>
        </a:p>
      </dgm:t>
    </dgm:pt>
    <dgm:pt modelId="{B9F5759A-F712-4F2E-8ED1-6EEE272BDC31}" type="sibTrans" cxnId="{9E592C8F-8F82-4741-85E8-1340255523BA}">
      <dgm:prSet/>
      <dgm:spPr/>
      <dgm:t>
        <a:bodyPr/>
        <a:lstStyle/>
        <a:p>
          <a:endParaRPr lang="en-US"/>
        </a:p>
      </dgm:t>
    </dgm:pt>
    <dgm:pt modelId="{E26C13ED-23DC-427D-B6EE-FA838E83AC90}">
      <dgm:prSet custT="1"/>
      <dgm:spPr/>
      <dgm:t>
        <a:bodyPr/>
        <a:lstStyle/>
        <a:p>
          <a:pPr>
            <a:lnSpc>
              <a:spcPct val="100000"/>
            </a:lnSpc>
          </a:pPr>
          <a:r>
            <a:rPr lang="en-US" sz="1400" dirty="0"/>
            <a:t>~85–90%</a:t>
          </a:r>
        </a:p>
      </dgm:t>
    </dgm:pt>
    <dgm:pt modelId="{196AF32D-2B52-4C9C-A1AD-52502F6FB044}" type="sibTrans" cxnId="{9C797CDE-3727-42BF-8CDE-175079ACF812}">
      <dgm:prSet/>
      <dgm:spPr/>
      <dgm:t>
        <a:bodyPr/>
        <a:lstStyle/>
        <a:p>
          <a:endParaRPr lang="en-US"/>
        </a:p>
      </dgm:t>
    </dgm:pt>
    <dgm:pt modelId="{B4EF9B7A-270F-47C9-A3C9-D3FAD3D023F6}" type="parTrans" cxnId="{9C797CDE-3727-42BF-8CDE-175079ACF812}">
      <dgm:prSet/>
      <dgm:spPr/>
      <dgm:t>
        <a:bodyPr/>
        <a:lstStyle/>
        <a:p>
          <a:endParaRPr lang="en-US"/>
        </a:p>
      </dgm:t>
    </dgm:pt>
    <dgm:pt modelId="{96A40243-F0FD-477B-81B7-16B37A787910}">
      <dgm:prSet custT="1"/>
      <dgm:spPr/>
      <dgm:t>
        <a:bodyPr/>
        <a:lstStyle/>
        <a:p>
          <a:pPr>
            <a:lnSpc>
              <a:spcPct val="100000"/>
            </a:lnSpc>
            <a:defRPr b="1"/>
          </a:pPr>
          <a:r>
            <a:rPr lang="en-US" sz="1600" b="1" dirty="0"/>
            <a:t>Real-Time Response: </a:t>
          </a:r>
          <a:endParaRPr lang="en-US" sz="1600" dirty="0"/>
        </a:p>
      </dgm:t>
    </dgm:pt>
    <dgm:pt modelId="{29B55662-656C-4827-AE8D-60BE965E095F}" type="sibTrans" cxnId="{C6885D54-BF1D-46D8-959C-CC03AFB821B2}">
      <dgm:prSet/>
      <dgm:spPr/>
      <dgm:t>
        <a:bodyPr/>
        <a:lstStyle/>
        <a:p>
          <a:endParaRPr lang="en-US"/>
        </a:p>
      </dgm:t>
    </dgm:pt>
    <dgm:pt modelId="{342788FA-9F07-45BF-A6E7-EE8F9F3E5358}" type="parTrans" cxnId="{C6885D54-BF1D-46D8-959C-CC03AFB821B2}">
      <dgm:prSet/>
      <dgm:spPr/>
      <dgm:t>
        <a:bodyPr/>
        <a:lstStyle/>
        <a:p>
          <a:endParaRPr lang="en-US"/>
        </a:p>
      </dgm:t>
    </dgm:pt>
    <dgm:pt modelId="{4CB06452-E988-4CCE-BCB2-8884284C6E39}">
      <dgm:prSet custT="1"/>
      <dgm:spPr/>
      <dgm:t>
        <a:bodyPr/>
        <a:lstStyle/>
        <a:p>
          <a:pPr>
            <a:lnSpc>
              <a:spcPct val="100000"/>
            </a:lnSpc>
          </a:pPr>
          <a:r>
            <a:rPr lang="en-US" sz="1400" dirty="0"/>
            <a:t>&lt;700ms for end-to-end execution</a:t>
          </a:r>
        </a:p>
      </dgm:t>
    </dgm:pt>
    <dgm:pt modelId="{575B2080-58C8-43A3-8FEA-B8F3FEA474CD}" type="sibTrans" cxnId="{340D36BE-1682-4FA5-B57D-2F0D8B30B4DB}">
      <dgm:prSet/>
      <dgm:spPr/>
      <dgm:t>
        <a:bodyPr/>
        <a:lstStyle/>
        <a:p>
          <a:endParaRPr lang="en-US"/>
        </a:p>
      </dgm:t>
    </dgm:pt>
    <dgm:pt modelId="{89176683-DCB2-463F-8446-CEE9318D16D6}" type="parTrans" cxnId="{340D36BE-1682-4FA5-B57D-2F0D8B30B4DB}">
      <dgm:prSet/>
      <dgm:spPr/>
      <dgm:t>
        <a:bodyPr/>
        <a:lstStyle/>
        <a:p>
          <a:endParaRPr lang="en-US"/>
        </a:p>
      </dgm:t>
    </dgm:pt>
    <dgm:pt modelId="{003182CD-B062-4537-84F1-772A18D19B7B}">
      <dgm:prSet custT="1"/>
      <dgm:spPr/>
      <dgm:t>
        <a:bodyPr/>
        <a:lstStyle/>
        <a:p>
          <a:pPr>
            <a:lnSpc>
              <a:spcPct val="100000"/>
            </a:lnSpc>
            <a:defRPr b="1"/>
          </a:pPr>
          <a:r>
            <a:rPr lang="en-US" sz="1600" b="1" dirty="0"/>
            <a:t>Power Efficiency: </a:t>
          </a:r>
          <a:endParaRPr lang="en-US" sz="1600" dirty="0"/>
        </a:p>
      </dgm:t>
    </dgm:pt>
    <dgm:pt modelId="{BD8034B3-DB74-4C80-BA7C-4AF4D1489B37}" type="sibTrans" cxnId="{97684439-A32F-4005-BB9F-B185431C5D35}">
      <dgm:prSet/>
      <dgm:spPr/>
      <dgm:t>
        <a:bodyPr/>
        <a:lstStyle/>
        <a:p>
          <a:endParaRPr lang="en-US"/>
        </a:p>
      </dgm:t>
    </dgm:pt>
    <dgm:pt modelId="{84B3B193-54F5-42AB-90DA-371DCDA00F43}" type="parTrans" cxnId="{97684439-A32F-4005-BB9F-B185431C5D35}">
      <dgm:prSet/>
      <dgm:spPr/>
      <dgm:t>
        <a:bodyPr/>
        <a:lstStyle/>
        <a:p>
          <a:endParaRPr lang="en-US"/>
        </a:p>
      </dgm:t>
    </dgm:pt>
    <dgm:pt modelId="{E773410E-B17F-4B8D-BD3D-5A240299E216}">
      <dgm:prSet custT="1"/>
      <dgm:spPr/>
      <dgm:t>
        <a:bodyPr/>
        <a:lstStyle/>
        <a:p>
          <a:pPr>
            <a:lnSpc>
              <a:spcPct val="100000"/>
            </a:lnSpc>
          </a:pPr>
          <a:r>
            <a:rPr lang="en-US" sz="1400" dirty="0"/>
            <a:t>Listening Mode: ~1.2mA. Active Mode (Average): ~5mA</a:t>
          </a:r>
        </a:p>
      </dgm:t>
    </dgm:pt>
    <dgm:pt modelId="{1B5A28C7-C3F9-4698-851C-9BDD9E885775}" type="sibTrans" cxnId="{F4F41E2D-0773-455C-B5C7-B3C97946E78C}">
      <dgm:prSet/>
      <dgm:spPr/>
      <dgm:t>
        <a:bodyPr/>
        <a:lstStyle/>
        <a:p>
          <a:endParaRPr lang="en-US"/>
        </a:p>
      </dgm:t>
    </dgm:pt>
    <dgm:pt modelId="{2A78FB18-4B13-464F-9099-C6A8887F773D}" type="parTrans" cxnId="{F4F41E2D-0773-455C-B5C7-B3C97946E78C}">
      <dgm:prSet/>
      <dgm:spPr/>
      <dgm:t>
        <a:bodyPr/>
        <a:lstStyle/>
        <a:p>
          <a:endParaRPr lang="en-US"/>
        </a:p>
      </dgm:t>
    </dgm:pt>
    <dgm:pt modelId="{483C91DD-16DA-4AEE-908E-80414B600EAF}">
      <dgm:prSet custT="1"/>
      <dgm:spPr/>
      <dgm:t>
        <a:bodyPr/>
        <a:lstStyle/>
        <a:p>
          <a:pPr>
            <a:lnSpc>
              <a:spcPct val="100000"/>
            </a:lnSpc>
            <a:defRPr b="1"/>
          </a:pPr>
          <a:r>
            <a:rPr lang="en-US" sz="1600" b="1" dirty="0"/>
            <a:t>Memory Footprint: </a:t>
          </a:r>
          <a:endParaRPr lang="en-US" sz="1600" dirty="0"/>
        </a:p>
      </dgm:t>
    </dgm:pt>
    <dgm:pt modelId="{E5347AE0-ADEA-4FC2-9D95-85668CE21613}" type="sibTrans" cxnId="{62CC77D2-89F4-46DF-9326-8D57EEAA6985}">
      <dgm:prSet/>
      <dgm:spPr/>
      <dgm:t>
        <a:bodyPr/>
        <a:lstStyle/>
        <a:p>
          <a:endParaRPr lang="en-US"/>
        </a:p>
      </dgm:t>
    </dgm:pt>
    <dgm:pt modelId="{3AE6BFC7-5876-4BA7-A1CA-95B014BA8193}" type="parTrans" cxnId="{62CC77D2-89F4-46DF-9326-8D57EEAA6985}">
      <dgm:prSet/>
      <dgm:spPr/>
      <dgm:t>
        <a:bodyPr/>
        <a:lstStyle/>
        <a:p>
          <a:endParaRPr lang="en-US"/>
        </a:p>
      </dgm:t>
    </dgm:pt>
    <dgm:pt modelId="{73634F13-3B6E-4139-8FB3-BBBBFD1D0117}">
      <dgm:prSet custT="1"/>
      <dgm:spPr/>
      <dgm:t>
        <a:bodyPr/>
        <a:lstStyle/>
        <a:p>
          <a:pPr>
            <a:lnSpc>
              <a:spcPct val="100000"/>
            </a:lnSpc>
          </a:pPr>
          <a:r>
            <a:rPr lang="en-US" sz="1400" dirty="0"/>
            <a:t>~350 KB Flash</a:t>
          </a:r>
          <a:br>
            <a:rPr lang="en-US" sz="1400" dirty="0"/>
          </a:br>
          <a:r>
            <a:rPr lang="en-US" sz="1400" dirty="0"/>
            <a:t>&lt;64 KB RAM</a:t>
          </a:r>
        </a:p>
      </dgm:t>
    </dgm:pt>
    <dgm:pt modelId="{D178A87E-C9E4-4B3F-AB75-50A614A7118A}" type="sibTrans" cxnId="{D31C684E-2E6B-40BC-816D-1CFCC4F4A4C0}">
      <dgm:prSet/>
      <dgm:spPr/>
      <dgm:t>
        <a:bodyPr/>
        <a:lstStyle/>
        <a:p>
          <a:endParaRPr lang="en-US"/>
        </a:p>
      </dgm:t>
    </dgm:pt>
    <dgm:pt modelId="{859D39E7-5F90-44EF-8813-BA7FDCC7C0D1}" type="parTrans" cxnId="{D31C684E-2E6B-40BC-816D-1CFCC4F4A4C0}">
      <dgm:prSet/>
      <dgm:spPr/>
      <dgm:t>
        <a:bodyPr/>
        <a:lstStyle/>
        <a:p>
          <a:endParaRPr lang="en-US"/>
        </a:p>
      </dgm:t>
    </dgm:pt>
    <dgm:pt modelId="{5ACB767F-29EE-46C9-AFD6-648904B9DC7C}">
      <dgm:prSet custT="1"/>
      <dgm:spPr/>
      <dgm:t>
        <a:bodyPr/>
        <a:lstStyle/>
        <a:p>
          <a:pPr>
            <a:lnSpc>
              <a:spcPct val="100000"/>
            </a:lnSpc>
            <a:defRPr b="1"/>
          </a:pPr>
          <a:r>
            <a:rPr lang="en-US" sz="1600" b="1" dirty="0"/>
            <a:t>CPU Utilization: </a:t>
          </a:r>
          <a:endParaRPr lang="en-US" sz="1600" dirty="0"/>
        </a:p>
      </dgm:t>
    </dgm:pt>
    <dgm:pt modelId="{D1665EA6-694A-4FD5-9876-72F728705EA0}" type="sibTrans" cxnId="{36499E48-0C8E-4B09-A9AA-E97131C7D388}">
      <dgm:prSet/>
      <dgm:spPr/>
      <dgm:t>
        <a:bodyPr/>
        <a:lstStyle/>
        <a:p>
          <a:endParaRPr lang="en-US"/>
        </a:p>
      </dgm:t>
    </dgm:pt>
    <dgm:pt modelId="{0C7E2E9C-6AFE-4883-B8F9-56AF6DE99F93}" type="parTrans" cxnId="{36499E48-0C8E-4B09-A9AA-E97131C7D388}">
      <dgm:prSet/>
      <dgm:spPr/>
      <dgm:t>
        <a:bodyPr/>
        <a:lstStyle/>
        <a:p>
          <a:endParaRPr lang="en-US"/>
        </a:p>
      </dgm:t>
    </dgm:pt>
    <dgm:pt modelId="{6AAFBB53-6C6E-4D4B-9F8A-B7A1025C5B32}">
      <dgm:prSet custT="1"/>
      <dgm:spPr/>
      <dgm:t>
        <a:bodyPr/>
        <a:lstStyle/>
        <a:p>
          <a:pPr>
            <a:lnSpc>
              <a:spcPct val="100000"/>
            </a:lnSpc>
          </a:pPr>
          <a:r>
            <a:rPr lang="en-US" sz="1400" dirty="0"/>
            <a:t>~35 MIPS (~17% of dsPIC33A @ 200 MHz)</a:t>
          </a:r>
        </a:p>
      </dgm:t>
    </dgm:pt>
    <dgm:pt modelId="{47E72B20-2F91-4738-AA39-F930340EB699}" type="sibTrans" cxnId="{C0DF3E34-2A2D-4EF5-94A3-747FBE84C91F}">
      <dgm:prSet/>
      <dgm:spPr/>
      <dgm:t>
        <a:bodyPr/>
        <a:lstStyle/>
        <a:p>
          <a:endParaRPr lang="en-US"/>
        </a:p>
      </dgm:t>
    </dgm:pt>
    <dgm:pt modelId="{1A2DE149-3F79-4A69-8045-7ECE84279030}" type="parTrans" cxnId="{C0DF3E34-2A2D-4EF5-94A3-747FBE84C91F}">
      <dgm:prSet/>
      <dgm:spPr/>
      <dgm:t>
        <a:bodyPr/>
        <a:lstStyle/>
        <a:p>
          <a:endParaRPr lang="en-US"/>
        </a:p>
      </dgm:t>
    </dgm:pt>
    <dgm:pt modelId="{ED5C493C-B13F-124B-B806-A90A812C86B1}">
      <dgm:prSet custT="1"/>
      <dgm:spPr/>
      <dgm:t>
        <a:bodyPr/>
        <a:lstStyle/>
        <a:p>
          <a:pPr>
            <a:lnSpc>
              <a:spcPct val="100000"/>
            </a:lnSpc>
            <a:defRPr b="1"/>
          </a:pPr>
          <a:r>
            <a:rPr lang="en-US" sz="1600" dirty="0"/>
            <a:t>SNR</a:t>
          </a:r>
          <a:endParaRPr lang="en-US" sz="1200" dirty="0"/>
        </a:p>
      </dgm:t>
    </dgm:pt>
    <dgm:pt modelId="{889C68D9-DB21-A343-B03E-01BE823332FC}" type="sibTrans" cxnId="{F665781D-5F73-DA43-A53C-ACDDA1C7E218}">
      <dgm:prSet/>
      <dgm:spPr/>
      <dgm:t>
        <a:bodyPr/>
        <a:lstStyle/>
        <a:p>
          <a:endParaRPr lang="en-US"/>
        </a:p>
      </dgm:t>
    </dgm:pt>
    <dgm:pt modelId="{7C285207-C3F7-C447-9B30-1115FAE7F711}" type="parTrans" cxnId="{F665781D-5F73-DA43-A53C-ACDDA1C7E218}">
      <dgm:prSet/>
      <dgm:spPr/>
      <dgm:t>
        <a:bodyPr/>
        <a:lstStyle/>
        <a:p>
          <a:endParaRPr lang="en-US"/>
        </a:p>
      </dgm:t>
    </dgm:pt>
    <dgm:pt modelId="{1616B858-4516-654F-BD27-E0B16C6A4EB2}">
      <dgm:prSet custT="1"/>
      <dgm:spPr/>
      <dgm:t>
        <a:bodyPr/>
        <a:lstStyle/>
        <a:p>
          <a:pPr>
            <a:lnSpc>
              <a:spcPct val="100000"/>
            </a:lnSpc>
          </a:pPr>
          <a:r>
            <a:rPr lang="en-US" sz="1400" dirty="0"/>
            <a:t>12dB</a:t>
          </a:r>
        </a:p>
      </dgm:t>
    </dgm:pt>
    <dgm:pt modelId="{F25D8AB8-A234-AE49-89AD-8B51CE083511}" type="parTrans" cxnId="{6DB4824D-9F27-304D-99C2-7ABCA198095E}">
      <dgm:prSet/>
      <dgm:spPr/>
      <dgm:t>
        <a:bodyPr/>
        <a:lstStyle/>
        <a:p>
          <a:endParaRPr lang="en-US"/>
        </a:p>
      </dgm:t>
    </dgm:pt>
    <dgm:pt modelId="{E9A01C78-8C4E-484F-AECD-04082A49C930}" type="sibTrans" cxnId="{6DB4824D-9F27-304D-99C2-7ABCA198095E}">
      <dgm:prSet/>
      <dgm:spPr/>
      <dgm:t>
        <a:bodyPr/>
        <a:lstStyle/>
        <a:p>
          <a:endParaRPr lang="en-US"/>
        </a:p>
      </dgm:t>
    </dgm:pt>
    <dgm:pt modelId="{26BB3C72-0C69-45C0-9529-693A233AF113}" type="pres">
      <dgm:prSet presAssocID="{7E18AB08-D81B-4F24-9A7B-B5417F6CEDAA}" presName="root" presStyleCnt="0">
        <dgm:presLayoutVars>
          <dgm:dir/>
          <dgm:resizeHandles val="exact"/>
        </dgm:presLayoutVars>
      </dgm:prSet>
      <dgm:spPr/>
    </dgm:pt>
    <dgm:pt modelId="{B7B563CE-C5F5-42D1-B10C-A9E7EC4AC0C9}" type="pres">
      <dgm:prSet presAssocID="{E831B4EC-EB80-432E-994D-503F74FF8CDE}" presName="compNode" presStyleCnt="0"/>
      <dgm:spPr/>
    </dgm:pt>
    <dgm:pt modelId="{DF8EACD5-2FA3-4056-BFF5-DC8D6B61BEFC}" type="pres">
      <dgm:prSet presAssocID="{E831B4EC-EB80-432E-994D-503F74FF8C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A09EC1C8-1F39-4F88-8421-B1FE816C6C4E}" type="pres">
      <dgm:prSet presAssocID="{E831B4EC-EB80-432E-994D-503F74FF8CDE}" presName="iconSpace" presStyleCnt="0"/>
      <dgm:spPr/>
    </dgm:pt>
    <dgm:pt modelId="{CA4A6D97-E234-4B5E-B3F0-CE827C3CC9C2}" type="pres">
      <dgm:prSet presAssocID="{E831B4EC-EB80-432E-994D-503F74FF8CDE}" presName="parTx" presStyleLbl="revTx" presStyleIdx="0" presStyleCnt="12">
        <dgm:presLayoutVars>
          <dgm:chMax val="0"/>
          <dgm:chPref val="0"/>
        </dgm:presLayoutVars>
      </dgm:prSet>
      <dgm:spPr/>
    </dgm:pt>
    <dgm:pt modelId="{40A38FEF-1A3D-4D59-8243-C5A367C8DF56}" type="pres">
      <dgm:prSet presAssocID="{E831B4EC-EB80-432E-994D-503F74FF8CDE}" presName="txSpace" presStyleCnt="0"/>
      <dgm:spPr/>
    </dgm:pt>
    <dgm:pt modelId="{1342854F-D43C-402A-A9E4-896CC504FB95}" type="pres">
      <dgm:prSet presAssocID="{E831B4EC-EB80-432E-994D-503F74FF8CDE}" presName="desTx" presStyleLbl="revTx" presStyleIdx="1" presStyleCnt="12" custLinFactNeighborX="-864" custLinFactNeighborY="4396">
        <dgm:presLayoutVars/>
      </dgm:prSet>
      <dgm:spPr/>
    </dgm:pt>
    <dgm:pt modelId="{A90BC3F3-FBE3-4C82-8946-FC02C976A695}" type="pres">
      <dgm:prSet presAssocID="{B9F5759A-F712-4F2E-8ED1-6EEE272BDC31}" presName="sibTrans" presStyleCnt="0"/>
      <dgm:spPr/>
    </dgm:pt>
    <dgm:pt modelId="{205DF802-7CB0-4C82-894C-D4423DB543D0}" type="pres">
      <dgm:prSet presAssocID="{96A40243-F0FD-477B-81B7-16B37A787910}" presName="compNode" presStyleCnt="0"/>
      <dgm:spPr/>
    </dgm:pt>
    <dgm:pt modelId="{C202307A-B2D1-4A79-A0AD-13749603379C}" type="pres">
      <dgm:prSet presAssocID="{96A40243-F0FD-477B-81B7-16B37A78791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larm Clock"/>
        </a:ext>
      </dgm:extLst>
    </dgm:pt>
    <dgm:pt modelId="{70301FF6-8A27-469A-AFA5-FC8A264EF970}" type="pres">
      <dgm:prSet presAssocID="{96A40243-F0FD-477B-81B7-16B37A787910}" presName="iconSpace" presStyleCnt="0"/>
      <dgm:spPr/>
    </dgm:pt>
    <dgm:pt modelId="{1CC07D32-B57C-4DFD-AF8D-E5AAA33AF3E8}" type="pres">
      <dgm:prSet presAssocID="{96A40243-F0FD-477B-81B7-16B37A787910}" presName="parTx" presStyleLbl="revTx" presStyleIdx="2" presStyleCnt="12" custScaleX="132747">
        <dgm:presLayoutVars>
          <dgm:chMax val="0"/>
          <dgm:chPref val="0"/>
        </dgm:presLayoutVars>
      </dgm:prSet>
      <dgm:spPr/>
    </dgm:pt>
    <dgm:pt modelId="{9B3762A9-4FF1-4A90-981E-AA0B5D667EF8}" type="pres">
      <dgm:prSet presAssocID="{96A40243-F0FD-477B-81B7-16B37A787910}" presName="txSpace" presStyleCnt="0"/>
      <dgm:spPr/>
    </dgm:pt>
    <dgm:pt modelId="{D5FB4825-57A1-4DE5-B18C-9E7B80269049}" type="pres">
      <dgm:prSet presAssocID="{96A40243-F0FD-477B-81B7-16B37A787910}" presName="desTx" presStyleLbl="revTx" presStyleIdx="3" presStyleCnt="12" custScaleX="151686" custLinFactNeighborX="-555" custLinFactNeighborY="29208">
        <dgm:presLayoutVars/>
      </dgm:prSet>
      <dgm:spPr/>
    </dgm:pt>
    <dgm:pt modelId="{3ACF0339-A82F-447E-B687-CF0AF7912A3B}" type="pres">
      <dgm:prSet presAssocID="{29B55662-656C-4827-AE8D-60BE965E095F}" presName="sibTrans" presStyleCnt="0"/>
      <dgm:spPr/>
    </dgm:pt>
    <dgm:pt modelId="{52085B75-CB38-48BA-85F8-B81D292EF654}" type="pres">
      <dgm:prSet presAssocID="{003182CD-B062-4537-84F1-772A18D19B7B}" presName="compNode" presStyleCnt="0"/>
      <dgm:spPr/>
    </dgm:pt>
    <dgm:pt modelId="{F4DB22E0-CE67-43AE-AA28-2D1AEB030135}" type="pres">
      <dgm:prSet presAssocID="{003182CD-B062-4537-84F1-772A18D19B7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D4784A36-4BD2-48D3-BA7A-16FB2FC6DEB2}" type="pres">
      <dgm:prSet presAssocID="{003182CD-B062-4537-84F1-772A18D19B7B}" presName="iconSpace" presStyleCnt="0"/>
      <dgm:spPr/>
    </dgm:pt>
    <dgm:pt modelId="{46D53F9A-2B91-4AFF-ABE4-51E5E8B84169}" type="pres">
      <dgm:prSet presAssocID="{003182CD-B062-4537-84F1-772A18D19B7B}" presName="parTx" presStyleLbl="revTx" presStyleIdx="4" presStyleCnt="12" custScaleX="140168">
        <dgm:presLayoutVars>
          <dgm:chMax val="0"/>
          <dgm:chPref val="0"/>
        </dgm:presLayoutVars>
      </dgm:prSet>
      <dgm:spPr/>
    </dgm:pt>
    <dgm:pt modelId="{8EB934EA-F380-4728-AD41-A29F14393142}" type="pres">
      <dgm:prSet presAssocID="{003182CD-B062-4537-84F1-772A18D19B7B}" presName="txSpace" presStyleCnt="0"/>
      <dgm:spPr/>
    </dgm:pt>
    <dgm:pt modelId="{9736A07D-CB7A-4485-BADB-88F043C35EBF}" type="pres">
      <dgm:prSet presAssocID="{003182CD-B062-4537-84F1-772A18D19B7B}" presName="desTx" presStyleLbl="revTx" presStyleIdx="5" presStyleCnt="12" custScaleX="162892" custLinFactNeighborX="4214" custLinFactNeighborY="23850">
        <dgm:presLayoutVars/>
      </dgm:prSet>
      <dgm:spPr/>
    </dgm:pt>
    <dgm:pt modelId="{FC0A9716-0F8C-40B4-97AA-D4EA8F5E9EB2}" type="pres">
      <dgm:prSet presAssocID="{BD8034B3-DB74-4C80-BA7C-4AF4D1489B37}" presName="sibTrans" presStyleCnt="0"/>
      <dgm:spPr/>
    </dgm:pt>
    <dgm:pt modelId="{2E280C7F-7FA5-4D76-84A9-261E71C74DEA}" type="pres">
      <dgm:prSet presAssocID="{483C91DD-16DA-4AEE-908E-80414B600EAF}" presName="compNode" presStyleCnt="0"/>
      <dgm:spPr/>
    </dgm:pt>
    <dgm:pt modelId="{51C263F9-31D2-4ED1-BEE1-51ECD056D882}" type="pres">
      <dgm:prSet presAssocID="{483C91DD-16DA-4AEE-908E-80414B600E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A0AAAC56-FCED-41E1-982A-BC5C5A53A39D}" type="pres">
      <dgm:prSet presAssocID="{483C91DD-16DA-4AEE-908E-80414B600EAF}" presName="iconSpace" presStyleCnt="0"/>
      <dgm:spPr/>
    </dgm:pt>
    <dgm:pt modelId="{5EE63DA4-A655-43A0-910D-4B55CD2BDBDE}" type="pres">
      <dgm:prSet presAssocID="{483C91DD-16DA-4AEE-908E-80414B600EAF}" presName="parTx" presStyleLbl="revTx" presStyleIdx="6" presStyleCnt="12" custScaleX="131677">
        <dgm:presLayoutVars>
          <dgm:chMax val="0"/>
          <dgm:chPref val="0"/>
        </dgm:presLayoutVars>
      </dgm:prSet>
      <dgm:spPr/>
    </dgm:pt>
    <dgm:pt modelId="{763CC35E-B836-4DCF-AAA7-CDAA4513DEA5}" type="pres">
      <dgm:prSet presAssocID="{483C91DD-16DA-4AEE-908E-80414B600EAF}" presName="txSpace" presStyleCnt="0"/>
      <dgm:spPr/>
    </dgm:pt>
    <dgm:pt modelId="{3B3FFECE-5904-4A9E-B0C9-93A59454E1C5}" type="pres">
      <dgm:prSet presAssocID="{483C91DD-16DA-4AEE-908E-80414B600EAF}" presName="desTx" presStyleLbl="revTx" presStyleIdx="7" presStyleCnt="12">
        <dgm:presLayoutVars/>
      </dgm:prSet>
      <dgm:spPr/>
    </dgm:pt>
    <dgm:pt modelId="{DD1C1795-D8B4-4306-BB7E-BBFECA3F8A38}" type="pres">
      <dgm:prSet presAssocID="{E5347AE0-ADEA-4FC2-9D95-85668CE21613}" presName="sibTrans" presStyleCnt="0"/>
      <dgm:spPr/>
    </dgm:pt>
    <dgm:pt modelId="{F9E3E254-44C9-43AB-8DCA-CF8684D9CA43}" type="pres">
      <dgm:prSet presAssocID="{5ACB767F-29EE-46C9-AFD6-648904B9DC7C}" presName="compNode" presStyleCnt="0"/>
      <dgm:spPr/>
    </dgm:pt>
    <dgm:pt modelId="{BB0A0EDC-2EC0-4020-A615-11A6487D8F43}" type="pres">
      <dgm:prSet presAssocID="{5ACB767F-29EE-46C9-AFD6-648904B9DC7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6BC9DBD-B62E-4506-BFD5-6CCCB13DA8CD}" type="pres">
      <dgm:prSet presAssocID="{5ACB767F-29EE-46C9-AFD6-648904B9DC7C}" presName="iconSpace" presStyleCnt="0"/>
      <dgm:spPr/>
    </dgm:pt>
    <dgm:pt modelId="{C85B8182-A584-4C7B-97A3-697488FB5C10}" type="pres">
      <dgm:prSet presAssocID="{5ACB767F-29EE-46C9-AFD6-648904B9DC7C}" presName="parTx" presStyleLbl="revTx" presStyleIdx="8" presStyleCnt="12">
        <dgm:presLayoutVars>
          <dgm:chMax val="0"/>
          <dgm:chPref val="0"/>
        </dgm:presLayoutVars>
      </dgm:prSet>
      <dgm:spPr/>
    </dgm:pt>
    <dgm:pt modelId="{42AA52EB-4296-4B0C-8402-6AB633120D99}" type="pres">
      <dgm:prSet presAssocID="{5ACB767F-29EE-46C9-AFD6-648904B9DC7C}" presName="txSpace" presStyleCnt="0"/>
      <dgm:spPr/>
    </dgm:pt>
    <dgm:pt modelId="{CF0D063C-F5C8-4BD6-8632-BD7F5A971BB8}" type="pres">
      <dgm:prSet presAssocID="{5ACB767F-29EE-46C9-AFD6-648904B9DC7C}" presName="desTx" presStyleLbl="revTx" presStyleIdx="9" presStyleCnt="12" custScaleX="118789" custLinFactNeighborX="-1" custLinFactNeighborY="17895">
        <dgm:presLayoutVars/>
      </dgm:prSet>
      <dgm:spPr/>
    </dgm:pt>
    <dgm:pt modelId="{27BA9AD2-9CC3-EE42-8F4D-2DF6493FABC0}" type="pres">
      <dgm:prSet presAssocID="{D1665EA6-694A-4FD5-9876-72F728705EA0}" presName="sibTrans" presStyleCnt="0"/>
      <dgm:spPr/>
    </dgm:pt>
    <dgm:pt modelId="{6126C26C-76E8-524C-9A2F-5E32A4C56FE3}" type="pres">
      <dgm:prSet presAssocID="{ED5C493C-B13F-124B-B806-A90A812C86B1}" presName="compNode" presStyleCnt="0"/>
      <dgm:spPr/>
    </dgm:pt>
    <dgm:pt modelId="{1937C92A-32A2-874E-A35C-E0845E570AAD}" type="pres">
      <dgm:prSet presAssocID="{ED5C493C-B13F-124B-B806-A90A812C86B1}" presName="iconRect" presStyleLbl="node1" presStyleIdx="5" presStyleCnt="6" custLinFactNeighborY="19174"/>
      <dgm:spPr>
        <a:solidFill>
          <a:schemeClr val="bg1"/>
        </a:solidFill>
        <a:ln>
          <a:noFill/>
        </a:ln>
      </dgm:spPr>
    </dgm:pt>
    <dgm:pt modelId="{DDA27746-A4A5-FC41-9956-2023B31A4950}" type="pres">
      <dgm:prSet presAssocID="{ED5C493C-B13F-124B-B806-A90A812C86B1}" presName="iconSpace" presStyleCnt="0"/>
      <dgm:spPr/>
    </dgm:pt>
    <dgm:pt modelId="{882C1734-1DEE-C148-9BD7-84E3605BC7C0}" type="pres">
      <dgm:prSet presAssocID="{ED5C493C-B13F-124B-B806-A90A812C86B1}" presName="parTx" presStyleLbl="revTx" presStyleIdx="10" presStyleCnt="12">
        <dgm:presLayoutVars>
          <dgm:chMax val="0"/>
          <dgm:chPref val="0"/>
        </dgm:presLayoutVars>
      </dgm:prSet>
      <dgm:spPr/>
    </dgm:pt>
    <dgm:pt modelId="{87A2059D-3B0B-4442-9D87-0FDB5FD4582B}" type="pres">
      <dgm:prSet presAssocID="{ED5C493C-B13F-124B-B806-A90A812C86B1}" presName="txSpace" presStyleCnt="0"/>
      <dgm:spPr/>
    </dgm:pt>
    <dgm:pt modelId="{E4D1A90C-7F7D-6543-9DF0-F5DD70140E60}" type="pres">
      <dgm:prSet presAssocID="{ED5C493C-B13F-124B-B806-A90A812C86B1}" presName="desTx" presStyleLbl="revTx" presStyleIdx="11" presStyleCnt="12">
        <dgm:presLayoutVars/>
      </dgm:prSet>
      <dgm:spPr/>
    </dgm:pt>
  </dgm:ptLst>
  <dgm:cxnLst>
    <dgm:cxn modelId="{A311C304-E746-864A-9A23-5E2F31C6D721}" type="presOf" srcId="{ED5C493C-B13F-124B-B806-A90A812C86B1}" destId="{882C1734-1DEE-C148-9BD7-84E3605BC7C0}" srcOrd="0" destOrd="0" presId="urn:microsoft.com/office/officeart/2018/5/layout/CenteredIconLabelDescriptionList"/>
    <dgm:cxn modelId="{65962D0B-E2E9-C14B-BE1E-79926388DA55}" type="presOf" srcId="{003182CD-B062-4537-84F1-772A18D19B7B}" destId="{46D53F9A-2B91-4AFF-ABE4-51E5E8B84169}" srcOrd="0" destOrd="0" presId="urn:microsoft.com/office/officeart/2018/5/layout/CenteredIconLabelDescriptionList"/>
    <dgm:cxn modelId="{25A4BB1B-FBB9-0B45-A192-2073B9682C49}" type="presOf" srcId="{6AAFBB53-6C6E-4D4B-9F8A-B7A1025C5B32}" destId="{CF0D063C-F5C8-4BD6-8632-BD7F5A971BB8}" srcOrd="0" destOrd="0" presId="urn:microsoft.com/office/officeart/2018/5/layout/CenteredIconLabelDescriptionList"/>
    <dgm:cxn modelId="{F665781D-5F73-DA43-A53C-ACDDA1C7E218}" srcId="{7E18AB08-D81B-4F24-9A7B-B5417F6CEDAA}" destId="{ED5C493C-B13F-124B-B806-A90A812C86B1}" srcOrd="5" destOrd="0" parTransId="{7C285207-C3F7-C447-9B30-1115FAE7F711}" sibTransId="{889C68D9-DB21-A343-B03E-01BE823332FC}"/>
    <dgm:cxn modelId="{3640D523-0409-8C44-98EF-36D8EFC60B2B}" type="presOf" srcId="{7E18AB08-D81B-4F24-9A7B-B5417F6CEDAA}" destId="{26BB3C72-0C69-45C0-9529-693A233AF113}" srcOrd="0" destOrd="0" presId="urn:microsoft.com/office/officeart/2018/5/layout/CenteredIconLabelDescriptionList"/>
    <dgm:cxn modelId="{AEE8532C-1678-B749-83F3-96570467ED5B}" type="presOf" srcId="{73634F13-3B6E-4139-8FB3-BBBBFD1D0117}" destId="{3B3FFECE-5904-4A9E-B0C9-93A59454E1C5}" srcOrd="0" destOrd="0" presId="urn:microsoft.com/office/officeart/2018/5/layout/CenteredIconLabelDescriptionList"/>
    <dgm:cxn modelId="{F4F41E2D-0773-455C-B5C7-B3C97946E78C}" srcId="{003182CD-B062-4537-84F1-772A18D19B7B}" destId="{E773410E-B17F-4B8D-BD3D-5A240299E216}" srcOrd="0" destOrd="0" parTransId="{2A78FB18-4B13-464F-9099-C6A8887F773D}" sibTransId="{1B5A28C7-C3F9-4698-851C-9BDD9E885775}"/>
    <dgm:cxn modelId="{F91FCA31-FD12-5640-A70F-04F1E57366E5}" type="presOf" srcId="{5ACB767F-29EE-46C9-AFD6-648904B9DC7C}" destId="{C85B8182-A584-4C7B-97A3-697488FB5C10}" srcOrd="0" destOrd="0" presId="urn:microsoft.com/office/officeart/2018/5/layout/CenteredIconLabelDescriptionList"/>
    <dgm:cxn modelId="{C0DF3E34-2A2D-4EF5-94A3-747FBE84C91F}" srcId="{5ACB767F-29EE-46C9-AFD6-648904B9DC7C}" destId="{6AAFBB53-6C6E-4D4B-9F8A-B7A1025C5B32}" srcOrd="0" destOrd="0" parTransId="{1A2DE149-3F79-4A69-8045-7ECE84279030}" sibTransId="{47E72B20-2F91-4738-AA39-F930340EB699}"/>
    <dgm:cxn modelId="{97684439-A32F-4005-BB9F-B185431C5D35}" srcId="{7E18AB08-D81B-4F24-9A7B-B5417F6CEDAA}" destId="{003182CD-B062-4537-84F1-772A18D19B7B}" srcOrd="2" destOrd="0" parTransId="{84B3B193-54F5-42AB-90DA-371DCDA00F43}" sibTransId="{BD8034B3-DB74-4C80-BA7C-4AF4D1489B37}"/>
    <dgm:cxn modelId="{133A9C40-60E9-6048-9554-3C5B9F018171}" type="presOf" srcId="{E26C13ED-23DC-427D-B6EE-FA838E83AC90}" destId="{1342854F-D43C-402A-A9E4-896CC504FB95}" srcOrd="0" destOrd="0" presId="urn:microsoft.com/office/officeart/2018/5/layout/CenteredIconLabelDescriptionList"/>
    <dgm:cxn modelId="{93DF3445-5BCF-5640-A177-D958CA42CAF0}" type="presOf" srcId="{4CB06452-E988-4CCE-BCB2-8884284C6E39}" destId="{D5FB4825-57A1-4DE5-B18C-9E7B80269049}" srcOrd="0" destOrd="0" presId="urn:microsoft.com/office/officeart/2018/5/layout/CenteredIconLabelDescriptionList"/>
    <dgm:cxn modelId="{36499E48-0C8E-4B09-A9AA-E97131C7D388}" srcId="{7E18AB08-D81B-4F24-9A7B-B5417F6CEDAA}" destId="{5ACB767F-29EE-46C9-AFD6-648904B9DC7C}" srcOrd="4" destOrd="0" parTransId="{0C7E2E9C-6AFE-4883-B8F9-56AF6DE99F93}" sibTransId="{D1665EA6-694A-4FD5-9876-72F728705EA0}"/>
    <dgm:cxn modelId="{3A526669-11D4-4943-B8C7-9363E3246030}" type="presOf" srcId="{E773410E-B17F-4B8D-BD3D-5A240299E216}" destId="{9736A07D-CB7A-4485-BADB-88F043C35EBF}" srcOrd="0" destOrd="0" presId="urn:microsoft.com/office/officeart/2018/5/layout/CenteredIconLabelDescriptionList"/>
    <dgm:cxn modelId="{6DB4824D-9F27-304D-99C2-7ABCA198095E}" srcId="{ED5C493C-B13F-124B-B806-A90A812C86B1}" destId="{1616B858-4516-654F-BD27-E0B16C6A4EB2}" srcOrd="0" destOrd="0" parTransId="{F25D8AB8-A234-AE49-89AD-8B51CE083511}" sibTransId="{E9A01C78-8C4E-484F-AECD-04082A49C930}"/>
    <dgm:cxn modelId="{D31C684E-2E6B-40BC-816D-1CFCC4F4A4C0}" srcId="{483C91DD-16DA-4AEE-908E-80414B600EAF}" destId="{73634F13-3B6E-4139-8FB3-BBBBFD1D0117}" srcOrd="0" destOrd="0" parTransId="{859D39E7-5F90-44EF-8813-BA7FDCC7C0D1}" sibTransId="{D178A87E-C9E4-4B3F-AB75-50A614A7118A}"/>
    <dgm:cxn modelId="{C6885D54-BF1D-46D8-959C-CC03AFB821B2}" srcId="{7E18AB08-D81B-4F24-9A7B-B5417F6CEDAA}" destId="{96A40243-F0FD-477B-81B7-16B37A787910}" srcOrd="1" destOrd="0" parTransId="{342788FA-9F07-45BF-A6E7-EE8F9F3E5358}" sibTransId="{29B55662-656C-4827-AE8D-60BE965E095F}"/>
    <dgm:cxn modelId="{9DC8BA87-7098-C84F-9710-76A9ADD90605}" type="presOf" srcId="{96A40243-F0FD-477B-81B7-16B37A787910}" destId="{1CC07D32-B57C-4DFD-AF8D-E5AAA33AF3E8}" srcOrd="0" destOrd="0" presId="urn:microsoft.com/office/officeart/2018/5/layout/CenteredIconLabelDescriptionList"/>
    <dgm:cxn modelId="{9E592C8F-8F82-4741-85E8-1340255523BA}" srcId="{7E18AB08-D81B-4F24-9A7B-B5417F6CEDAA}" destId="{E831B4EC-EB80-432E-994D-503F74FF8CDE}" srcOrd="0" destOrd="0" parTransId="{AC786C51-602A-44F2-AFAF-17A9AAA1898B}" sibTransId="{B9F5759A-F712-4F2E-8ED1-6EEE272BDC31}"/>
    <dgm:cxn modelId="{340D36BE-1682-4FA5-B57D-2F0D8B30B4DB}" srcId="{96A40243-F0FD-477B-81B7-16B37A787910}" destId="{4CB06452-E988-4CCE-BCB2-8884284C6E39}" srcOrd="0" destOrd="0" parTransId="{89176683-DCB2-463F-8446-CEE9318D16D6}" sibTransId="{575B2080-58C8-43A3-8FEA-B8F3FEA474CD}"/>
    <dgm:cxn modelId="{3F429ECC-D733-574A-9CB6-8D98CA4F4D96}" type="presOf" srcId="{1616B858-4516-654F-BD27-E0B16C6A4EB2}" destId="{E4D1A90C-7F7D-6543-9DF0-F5DD70140E60}" srcOrd="0" destOrd="0" presId="urn:microsoft.com/office/officeart/2018/5/layout/CenteredIconLabelDescriptionList"/>
    <dgm:cxn modelId="{62CC77D2-89F4-46DF-9326-8D57EEAA6985}" srcId="{7E18AB08-D81B-4F24-9A7B-B5417F6CEDAA}" destId="{483C91DD-16DA-4AEE-908E-80414B600EAF}" srcOrd="3" destOrd="0" parTransId="{3AE6BFC7-5876-4BA7-A1CA-95B014BA8193}" sibTransId="{E5347AE0-ADEA-4FC2-9D95-85668CE21613}"/>
    <dgm:cxn modelId="{5CDDDFD7-09E4-CD41-B326-C96762F1B683}" type="presOf" srcId="{483C91DD-16DA-4AEE-908E-80414B600EAF}" destId="{5EE63DA4-A655-43A0-910D-4B55CD2BDBDE}" srcOrd="0" destOrd="0" presId="urn:microsoft.com/office/officeart/2018/5/layout/CenteredIconLabelDescriptionList"/>
    <dgm:cxn modelId="{9C797CDE-3727-42BF-8CDE-175079ACF812}" srcId="{E831B4EC-EB80-432E-994D-503F74FF8CDE}" destId="{E26C13ED-23DC-427D-B6EE-FA838E83AC90}" srcOrd="0" destOrd="0" parTransId="{B4EF9B7A-270F-47C9-A3C9-D3FAD3D023F6}" sibTransId="{196AF32D-2B52-4C9C-A1AD-52502F6FB044}"/>
    <dgm:cxn modelId="{053D30EB-9E7E-3B4C-B826-86FC8D6B43D9}" type="presOf" srcId="{E831B4EC-EB80-432E-994D-503F74FF8CDE}" destId="{CA4A6D97-E234-4B5E-B3F0-CE827C3CC9C2}" srcOrd="0" destOrd="0" presId="urn:microsoft.com/office/officeart/2018/5/layout/CenteredIconLabelDescriptionList"/>
    <dgm:cxn modelId="{B8BBA67E-751E-E44F-87FF-129CE223742B}" type="presParOf" srcId="{26BB3C72-0C69-45C0-9529-693A233AF113}" destId="{B7B563CE-C5F5-42D1-B10C-A9E7EC4AC0C9}" srcOrd="0" destOrd="0" presId="urn:microsoft.com/office/officeart/2018/5/layout/CenteredIconLabelDescriptionList"/>
    <dgm:cxn modelId="{02EE005E-2476-554A-A00F-DE7DD041F782}" type="presParOf" srcId="{B7B563CE-C5F5-42D1-B10C-A9E7EC4AC0C9}" destId="{DF8EACD5-2FA3-4056-BFF5-DC8D6B61BEFC}" srcOrd="0" destOrd="0" presId="urn:microsoft.com/office/officeart/2018/5/layout/CenteredIconLabelDescriptionList"/>
    <dgm:cxn modelId="{794471A9-F929-274B-A775-B7830C7C54B0}" type="presParOf" srcId="{B7B563CE-C5F5-42D1-B10C-A9E7EC4AC0C9}" destId="{A09EC1C8-1F39-4F88-8421-B1FE816C6C4E}" srcOrd="1" destOrd="0" presId="urn:microsoft.com/office/officeart/2018/5/layout/CenteredIconLabelDescriptionList"/>
    <dgm:cxn modelId="{EFCAD91C-0673-A04F-A7A5-9ACAF24F4AF7}" type="presParOf" srcId="{B7B563CE-C5F5-42D1-B10C-A9E7EC4AC0C9}" destId="{CA4A6D97-E234-4B5E-B3F0-CE827C3CC9C2}" srcOrd="2" destOrd="0" presId="urn:microsoft.com/office/officeart/2018/5/layout/CenteredIconLabelDescriptionList"/>
    <dgm:cxn modelId="{D33A923B-F464-1344-AD03-041C6A125B95}" type="presParOf" srcId="{B7B563CE-C5F5-42D1-B10C-A9E7EC4AC0C9}" destId="{40A38FEF-1A3D-4D59-8243-C5A367C8DF56}" srcOrd="3" destOrd="0" presId="urn:microsoft.com/office/officeart/2018/5/layout/CenteredIconLabelDescriptionList"/>
    <dgm:cxn modelId="{4666171F-0F8A-B742-884B-1E1998C3BD16}" type="presParOf" srcId="{B7B563CE-C5F5-42D1-B10C-A9E7EC4AC0C9}" destId="{1342854F-D43C-402A-A9E4-896CC504FB95}" srcOrd="4" destOrd="0" presId="urn:microsoft.com/office/officeart/2018/5/layout/CenteredIconLabelDescriptionList"/>
    <dgm:cxn modelId="{F304CBFB-7E7C-764B-9DE4-513EB91781DE}" type="presParOf" srcId="{26BB3C72-0C69-45C0-9529-693A233AF113}" destId="{A90BC3F3-FBE3-4C82-8946-FC02C976A695}" srcOrd="1" destOrd="0" presId="urn:microsoft.com/office/officeart/2018/5/layout/CenteredIconLabelDescriptionList"/>
    <dgm:cxn modelId="{35ACE95C-379B-8948-A0B3-3A883A1673A6}" type="presParOf" srcId="{26BB3C72-0C69-45C0-9529-693A233AF113}" destId="{205DF802-7CB0-4C82-894C-D4423DB543D0}" srcOrd="2" destOrd="0" presId="urn:microsoft.com/office/officeart/2018/5/layout/CenteredIconLabelDescriptionList"/>
    <dgm:cxn modelId="{53932B4F-5A7D-904D-8E27-619B927FA7E6}" type="presParOf" srcId="{205DF802-7CB0-4C82-894C-D4423DB543D0}" destId="{C202307A-B2D1-4A79-A0AD-13749603379C}" srcOrd="0" destOrd="0" presId="urn:microsoft.com/office/officeart/2018/5/layout/CenteredIconLabelDescriptionList"/>
    <dgm:cxn modelId="{187F4552-319A-2040-B72B-8A01E68A9367}" type="presParOf" srcId="{205DF802-7CB0-4C82-894C-D4423DB543D0}" destId="{70301FF6-8A27-469A-AFA5-FC8A264EF970}" srcOrd="1" destOrd="0" presId="urn:microsoft.com/office/officeart/2018/5/layout/CenteredIconLabelDescriptionList"/>
    <dgm:cxn modelId="{386C9AAA-1C1F-4D4E-89CB-5F6A2ADB425A}" type="presParOf" srcId="{205DF802-7CB0-4C82-894C-D4423DB543D0}" destId="{1CC07D32-B57C-4DFD-AF8D-E5AAA33AF3E8}" srcOrd="2" destOrd="0" presId="urn:microsoft.com/office/officeart/2018/5/layout/CenteredIconLabelDescriptionList"/>
    <dgm:cxn modelId="{3EC686D6-BA7F-1B41-A0F2-E635573E9865}" type="presParOf" srcId="{205DF802-7CB0-4C82-894C-D4423DB543D0}" destId="{9B3762A9-4FF1-4A90-981E-AA0B5D667EF8}" srcOrd="3" destOrd="0" presId="urn:microsoft.com/office/officeart/2018/5/layout/CenteredIconLabelDescriptionList"/>
    <dgm:cxn modelId="{7AE081F9-771A-6C4E-88D7-079CC22F3B9E}" type="presParOf" srcId="{205DF802-7CB0-4C82-894C-D4423DB543D0}" destId="{D5FB4825-57A1-4DE5-B18C-9E7B80269049}" srcOrd="4" destOrd="0" presId="urn:microsoft.com/office/officeart/2018/5/layout/CenteredIconLabelDescriptionList"/>
    <dgm:cxn modelId="{18D774BE-426A-0A4E-9B5C-D28D678C5AAC}" type="presParOf" srcId="{26BB3C72-0C69-45C0-9529-693A233AF113}" destId="{3ACF0339-A82F-447E-B687-CF0AF7912A3B}" srcOrd="3" destOrd="0" presId="urn:microsoft.com/office/officeart/2018/5/layout/CenteredIconLabelDescriptionList"/>
    <dgm:cxn modelId="{E5103BE4-6173-B845-B1FA-E4A5B15F10E4}" type="presParOf" srcId="{26BB3C72-0C69-45C0-9529-693A233AF113}" destId="{52085B75-CB38-48BA-85F8-B81D292EF654}" srcOrd="4" destOrd="0" presId="urn:microsoft.com/office/officeart/2018/5/layout/CenteredIconLabelDescriptionList"/>
    <dgm:cxn modelId="{890E6663-C058-DE41-AFC8-2F7021BED586}" type="presParOf" srcId="{52085B75-CB38-48BA-85F8-B81D292EF654}" destId="{F4DB22E0-CE67-43AE-AA28-2D1AEB030135}" srcOrd="0" destOrd="0" presId="urn:microsoft.com/office/officeart/2018/5/layout/CenteredIconLabelDescriptionList"/>
    <dgm:cxn modelId="{9E561523-F4F1-EC4F-A654-231778780C88}" type="presParOf" srcId="{52085B75-CB38-48BA-85F8-B81D292EF654}" destId="{D4784A36-4BD2-48D3-BA7A-16FB2FC6DEB2}" srcOrd="1" destOrd="0" presId="urn:microsoft.com/office/officeart/2018/5/layout/CenteredIconLabelDescriptionList"/>
    <dgm:cxn modelId="{821F662A-E5E8-D646-8A25-AF9BB0387256}" type="presParOf" srcId="{52085B75-CB38-48BA-85F8-B81D292EF654}" destId="{46D53F9A-2B91-4AFF-ABE4-51E5E8B84169}" srcOrd="2" destOrd="0" presId="urn:microsoft.com/office/officeart/2018/5/layout/CenteredIconLabelDescriptionList"/>
    <dgm:cxn modelId="{21258545-2946-3A49-BA3A-326A0DFBEA69}" type="presParOf" srcId="{52085B75-CB38-48BA-85F8-B81D292EF654}" destId="{8EB934EA-F380-4728-AD41-A29F14393142}" srcOrd="3" destOrd="0" presId="urn:microsoft.com/office/officeart/2018/5/layout/CenteredIconLabelDescriptionList"/>
    <dgm:cxn modelId="{DE1BAE0A-5DE9-EA41-855D-3E88F3B3D82D}" type="presParOf" srcId="{52085B75-CB38-48BA-85F8-B81D292EF654}" destId="{9736A07D-CB7A-4485-BADB-88F043C35EBF}" srcOrd="4" destOrd="0" presId="urn:microsoft.com/office/officeart/2018/5/layout/CenteredIconLabelDescriptionList"/>
    <dgm:cxn modelId="{BE5C0BCA-92D6-2B4A-8EC0-A9A7D9936445}" type="presParOf" srcId="{26BB3C72-0C69-45C0-9529-693A233AF113}" destId="{FC0A9716-0F8C-40B4-97AA-D4EA8F5E9EB2}" srcOrd="5" destOrd="0" presId="urn:microsoft.com/office/officeart/2018/5/layout/CenteredIconLabelDescriptionList"/>
    <dgm:cxn modelId="{F49E1A2F-E7F7-2841-9840-7DCA36DBAF00}" type="presParOf" srcId="{26BB3C72-0C69-45C0-9529-693A233AF113}" destId="{2E280C7F-7FA5-4D76-84A9-261E71C74DEA}" srcOrd="6" destOrd="0" presId="urn:microsoft.com/office/officeart/2018/5/layout/CenteredIconLabelDescriptionList"/>
    <dgm:cxn modelId="{EFD2DE1C-7202-984E-BCF8-8EBDC78F094B}" type="presParOf" srcId="{2E280C7F-7FA5-4D76-84A9-261E71C74DEA}" destId="{51C263F9-31D2-4ED1-BEE1-51ECD056D882}" srcOrd="0" destOrd="0" presId="urn:microsoft.com/office/officeart/2018/5/layout/CenteredIconLabelDescriptionList"/>
    <dgm:cxn modelId="{07562807-3816-5247-A959-3DEC70737B0E}" type="presParOf" srcId="{2E280C7F-7FA5-4D76-84A9-261E71C74DEA}" destId="{A0AAAC56-FCED-41E1-982A-BC5C5A53A39D}" srcOrd="1" destOrd="0" presId="urn:microsoft.com/office/officeart/2018/5/layout/CenteredIconLabelDescriptionList"/>
    <dgm:cxn modelId="{CC4052E2-51A8-544F-BAAD-669240CAA4E7}" type="presParOf" srcId="{2E280C7F-7FA5-4D76-84A9-261E71C74DEA}" destId="{5EE63DA4-A655-43A0-910D-4B55CD2BDBDE}" srcOrd="2" destOrd="0" presId="urn:microsoft.com/office/officeart/2018/5/layout/CenteredIconLabelDescriptionList"/>
    <dgm:cxn modelId="{64E8B329-5AAC-0143-A8A0-0458A9DE88C0}" type="presParOf" srcId="{2E280C7F-7FA5-4D76-84A9-261E71C74DEA}" destId="{763CC35E-B836-4DCF-AAA7-CDAA4513DEA5}" srcOrd="3" destOrd="0" presId="urn:microsoft.com/office/officeart/2018/5/layout/CenteredIconLabelDescriptionList"/>
    <dgm:cxn modelId="{27A965E7-4D21-B740-98F1-071A97651F72}" type="presParOf" srcId="{2E280C7F-7FA5-4D76-84A9-261E71C74DEA}" destId="{3B3FFECE-5904-4A9E-B0C9-93A59454E1C5}" srcOrd="4" destOrd="0" presId="urn:microsoft.com/office/officeart/2018/5/layout/CenteredIconLabelDescriptionList"/>
    <dgm:cxn modelId="{78578B73-F410-BB4D-B321-BB3CA2CA6094}" type="presParOf" srcId="{26BB3C72-0C69-45C0-9529-693A233AF113}" destId="{DD1C1795-D8B4-4306-BB7E-BBFECA3F8A38}" srcOrd="7" destOrd="0" presId="urn:microsoft.com/office/officeart/2018/5/layout/CenteredIconLabelDescriptionList"/>
    <dgm:cxn modelId="{2707E079-0A80-B446-BDC7-D585A326B58B}" type="presParOf" srcId="{26BB3C72-0C69-45C0-9529-693A233AF113}" destId="{F9E3E254-44C9-43AB-8DCA-CF8684D9CA43}" srcOrd="8" destOrd="0" presId="urn:microsoft.com/office/officeart/2018/5/layout/CenteredIconLabelDescriptionList"/>
    <dgm:cxn modelId="{2B3824F4-7298-2B4D-9FAC-09BABF87DD0C}" type="presParOf" srcId="{F9E3E254-44C9-43AB-8DCA-CF8684D9CA43}" destId="{BB0A0EDC-2EC0-4020-A615-11A6487D8F43}" srcOrd="0" destOrd="0" presId="urn:microsoft.com/office/officeart/2018/5/layout/CenteredIconLabelDescriptionList"/>
    <dgm:cxn modelId="{6A508157-FA19-434A-A364-0C5B7E4B9B62}" type="presParOf" srcId="{F9E3E254-44C9-43AB-8DCA-CF8684D9CA43}" destId="{B6BC9DBD-B62E-4506-BFD5-6CCCB13DA8CD}" srcOrd="1" destOrd="0" presId="urn:microsoft.com/office/officeart/2018/5/layout/CenteredIconLabelDescriptionList"/>
    <dgm:cxn modelId="{14F62839-FC03-334D-8DB0-D5EED26DA30F}" type="presParOf" srcId="{F9E3E254-44C9-43AB-8DCA-CF8684D9CA43}" destId="{C85B8182-A584-4C7B-97A3-697488FB5C10}" srcOrd="2" destOrd="0" presId="urn:microsoft.com/office/officeart/2018/5/layout/CenteredIconLabelDescriptionList"/>
    <dgm:cxn modelId="{15907E63-0EA1-1045-AFDB-2965ACD5A44D}" type="presParOf" srcId="{F9E3E254-44C9-43AB-8DCA-CF8684D9CA43}" destId="{42AA52EB-4296-4B0C-8402-6AB633120D99}" srcOrd="3" destOrd="0" presId="urn:microsoft.com/office/officeart/2018/5/layout/CenteredIconLabelDescriptionList"/>
    <dgm:cxn modelId="{56449C12-98AE-2444-BFFD-3427F4438989}" type="presParOf" srcId="{F9E3E254-44C9-43AB-8DCA-CF8684D9CA43}" destId="{CF0D063C-F5C8-4BD6-8632-BD7F5A971BB8}" srcOrd="4" destOrd="0" presId="urn:microsoft.com/office/officeart/2018/5/layout/CenteredIconLabelDescriptionList"/>
    <dgm:cxn modelId="{A3B459AF-29BA-1546-BFBB-F59CBD0B06A3}" type="presParOf" srcId="{26BB3C72-0C69-45C0-9529-693A233AF113}" destId="{27BA9AD2-9CC3-EE42-8F4D-2DF6493FABC0}" srcOrd="9" destOrd="0" presId="urn:microsoft.com/office/officeart/2018/5/layout/CenteredIconLabelDescriptionList"/>
    <dgm:cxn modelId="{0EF34009-935F-7842-9AE4-BAA01C92BBE1}" type="presParOf" srcId="{26BB3C72-0C69-45C0-9529-693A233AF113}" destId="{6126C26C-76E8-524C-9A2F-5E32A4C56FE3}" srcOrd="10" destOrd="0" presId="urn:microsoft.com/office/officeart/2018/5/layout/CenteredIconLabelDescriptionList"/>
    <dgm:cxn modelId="{FC9CD79F-7256-F140-BB3C-079B47A5493D}" type="presParOf" srcId="{6126C26C-76E8-524C-9A2F-5E32A4C56FE3}" destId="{1937C92A-32A2-874E-A35C-E0845E570AAD}" srcOrd="0" destOrd="0" presId="urn:microsoft.com/office/officeart/2018/5/layout/CenteredIconLabelDescriptionList"/>
    <dgm:cxn modelId="{EFB00C52-C5A0-C644-8ECC-B21D0C337031}" type="presParOf" srcId="{6126C26C-76E8-524C-9A2F-5E32A4C56FE3}" destId="{DDA27746-A4A5-FC41-9956-2023B31A4950}" srcOrd="1" destOrd="0" presId="urn:microsoft.com/office/officeart/2018/5/layout/CenteredIconLabelDescriptionList"/>
    <dgm:cxn modelId="{41E2E2BE-3CE0-8943-A388-00A9674C50C2}" type="presParOf" srcId="{6126C26C-76E8-524C-9A2F-5E32A4C56FE3}" destId="{882C1734-1DEE-C148-9BD7-84E3605BC7C0}" srcOrd="2" destOrd="0" presId="urn:microsoft.com/office/officeart/2018/5/layout/CenteredIconLabelDescriptionList"/>
    <dgm:cxn modelId="{01972E7C-0586-454D-BFA6-94829E6314D6}" type="presParOf" srcId="{6126C26C-76E8-524C-9A2F-5E32A4C56FE3}" destId="{87A2059D-3B0B-4442-9D87-0FDB5FD4582B}" srcOrd="3" destOrd="0" presId="urn:microsoft.com/office/officeart/2018/5/layout/CenteredIconLabelDescriptionList"/>
    <dgm:cxn modelId="{736C4D5F-CDA6-B742-BD9A-D618B8ACCDEA}" type="presParOf" srcId="{6126C26C-76E8-524C-9A2F-5E32A4C56FE3}" destId="{E4D1A90C-7F7D-6543-9DF0-F5DD70140E6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B994EDB5-3595-4BDD-9A8B-D81386CDF697}"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B7316EA1-42A9-4E67-A116-F55FC74436E4}">
      <dgm:prSet custT="1"/>
      <dgm:spPr/>
      <dgm:t>
        <a:bodyPr/>
        <a:lstStyle/>
        <a:p>
          <a:r>
            <a:rPr lang="en-US" sz="1600" b="1" i="0" baseline="0" dirty="0"/>
            <a:t>Customize Wake/Command Words</a:t>
          </a:r>
          <a:endParaRPr lang="en-US" sz="1600" dirty="0"/>
        </a:p>
      </dgm:t>
    </dgm:pt>
    <dgm:pt modelId="{AB05E2BD-DCF0-4042-B683-7F5C3A45C58B}" type="parTrans" cxnId="{2BB7F73A-3981-4241-9117-6BAA9053B497}">
      <dgm:prSet/>
      <dgm:spPr/>
      <dgm:t>
        <a:bodyPr/>
        <a:lstStyle/>
        <a:p>
          <a:endParaRPr lang="en-US"/>
        </a:p>
      </dgm:t>
    </dgm:pt>
    <dgm:pt modelId="{826C1C0F-29F3-4D74-8D0D-40B9B7AD6CD5}" type="sibTrans" cxnId="{2BB7F73A-3981-4241-9117-6BAA9053B497}">
      <dgm:prSet/>
      <dgm:spPr/>
      <dgm:t>
        <a:bodyPr/>
        <a:lstStyle/>
        <a:p>
          <a:endParaRPr lang="en-US"/>
        </a:p>
      </dgm:t>
    </dgm:pt>
    <dgm:pt modelId="{2F5ADD13-10EE-45CC-82DD-864A020731BB}">
      <dgm:prSet custT="1"/>
      <dgm:spPr/>
      <dgm:t>
        <a:bodyPr/>
        <a:lstStyle/>
        <a:p>
          <a:r>
            <a:rPr lang="en-US" sz="1600" b="1" i="0" baseline="0" dirty="0"/>
            <a:t>Robust Noise Tolerance</a:t>
          </a:r>
          <a:endParaRPr lang="en-US" sz="1600" dirty="0"/>
        </a:p>
      </dgm:t>
    </dgm:pt>
    <dgm:pt modelId="{5ABF127D-376F-423D-A3D0-A5ABAF1D92D8}" type="parTrans" cxnId="{DAE0A4DE-4D6F-4DB8-9E59-DD374F431668}">
      <dgm:prSet/>
      <dgm:spPr/>
      <dgm:t>
        <a:bodyPr/>
        <a:lstStyle/>
        <a:p>
          <a:endParaRPr lang="en-US"/>
        </a:p>
      </dgm:t>
    </dgm:pt>
    <dgm:pt modelId="{C00F3BF3-CA71-4410-BBA6-D405965844AC}" type="sibTrans" cxnId="{DAE0A4DE-4D6F-4DB8-9E59-DD374F431668}">
      <dgm:prSet/>
      <dgm:spPr/>
      <dgm:t>
        <a:bodyPr/>
        <a:lstStyle/>
        <a:p>
          <a:endParaRPr lang="en-US"/>
        </a:p>
      </dgm:t>
    </dgm:pt>
    <dgm:pt modelId="{64E1F784-72B3-4472-B520-A28DE3969279}">
      <dgm:prSet custT="1"/>
      <dgm:spPr/>
      <dgm:t>
        <a:bodyPr/>
        <a:lstStyle/>
        <a:p>
          <a:r>
            <a:rPr lang="en-US" sz="1600" b="1" dirty="0"/>
            <a:t>AI Without Extra Acceleration Silicon</a:t>
          </a:r>
          <a:endParaRPr lang="en-US" sz="1600" dirty="0"/>
        </a:p>
      </dgm:t>
    </dgm:pt>
    <dgm:pt modelId="{9D75E509-D1D1-426A-8AC9-463F599C8124}" type="parTrans" cxnId="{B579923F-8586-4C73-9BD8-9C40DD03316A}">
      <dgm:prSet/>
      <dgm:spPr/>
      <dgm:t>
        <a:bodyPr/>
        <a:lstStyle/>
        <a:p>
          <a:endParaRPr lang="en-US"/>
        </a:p>
      </dgm:t>
    </dgm:pt>
    <dgm:pt modelId="{6D7D7720-F053-4C6E-B549-051EC20A647B}" type="sibTrans" cxnId="{B579923F-8586-4C73-9BD8-9C40DD03316A}">
      <dgm:prSet/>
      <dgm:spPr/>
      <dgm:t>
        <a:bodyPr/>
        <a:lstStyle/>
        <a:p>
          <a:endParaRPr lang="en-US"/>
        </a:p>
      </dgm:t>
    </dgm:pt>
    <dgm:pt modelId="{F089FEA2-99F3-43EC-99C5-74F50B24769C}">
      <dgm:prSet custT="1"/>
      <dgm:spPr/>
      <dgm:t>
        <a:bodyPr/>
        <a:lstStyle/>
        <a:p>
          <a:r>
            <a:rPr lang="en-US" sz="1600" b="1" i="0" baseline="0" dirty="0"/>
            <a:t>Easy To Use And Integrate </a:t>
          </a:r>
          <a:endParaRPr lang="en-US" sz="1600" dirty="0"/>
        </a:p>
      </dgm:t>
    </dgm:pt>
    <dgm:pt modelId="{7EDB9320-5283-4259-90DD-64367C7CB77F}" type="parTrans" cxnId="{CF427E3B-99A0-48F8-89AB-950236B6121F}">
      <dgm:prSet/>
      <dgm:spPr/>
      <dgm:t>
        <a:bodyPr/>
        <a:lstStyle/>
        <a:p>
          <a:endParaRPr lang="en-US"/>
        </a:p>
      </dgm:t>
    </dgm:pt>
    <dgm:pt modelId="{E1B1F614-4FD7-4CFE-98D1-F2E5B994B472}" type="sibTrans" cxnId="{CF427E3B-99A0-48F8-89AB-950236B6121F}">
      <dgm:prSet/>
      <dgm:spPr/>
      <dgm:t>
        <a:bodyPr/>
        <a:lstStyle/>
        <a:p>
          <a:endParaRPr lang="en-US"/>
        </a:p>
      </dgm:t>
    </dgm:pt>
    <dgm:pt modelId="{97021B51-608F-3147-B37E-D3C729B2E083}" type="pres">
      <dgm:prSet presAssocID="{B994EDB5-3595-4BDD-9A8B-D81386CDF697}" presName="Name0" presStyleCnt="0">
        <dgm:presLayoutVars>
          <dgm:dir/>
          <dgm:animLvl val="lvl"/>
          <dgm:resizeHandles val="exact"/>
        </dgm:presLayoutVars>
      </dgm:prSet>
      <dgm:spPr/>
    </dgm:pt>
    <dgm:pt modelId="{80660A5E-1A7A-8B4B-8FE2-C0937BEE6662}" type="pres">
      <dgm:prSet presAssocID="{B7316EA1-42A9-4E67-A116-F55FC74436E4}" presName="linNode" presStyleCnt="0"/>
      <dgm:spPr/>
    </dgm:pt>
    <dgm:pt modelId="{81144096-1B5E-CB4B-81DE-0476D8838125}" type="pres">
      <dgm:prSet presAssocID="{B7316EA1-42A9-4E67-A116-F55FC74436E4}" presName="parentText" presStyleLbl="node1" presStyleIdx="0" presStyleCnt="4" custScaleX="109157" custLinFactNeighborX="-267" custLinFactNeighborY="-208">
        <dgm:presLayoutVars>
          <dgm:chMax val="1"/>
          <dgm:bulletEnabled val="1"/>
        </dgm:presLayoutVars>
      </dgm:prSet>
      <dgm:spPr/>
    </dgm:pt>
    <dgm:pt modelId="{2F5FE0F9-F1DA-5746-A11A-069DC4A774EF}" type="pres">
      <dgm:prSet presAssocID="{826C1C0F-29F3-4D74-8D0D-40B9B7AD6CD5}" presName="sp" presStyleCnt="0"/>
      <dgm:spPr/>
    </dgm:pt>
    <dgm:pt modelId="{A7D9336E-671C-5D4F-8BD5-50DC2E8A65D4}" type="pres">
      <dgm:prSet presAssocID="{2F5ADD13-10EE-45CC-82DD-864A020731BB}" presName="linNode" presStyleCnt="0"/>
      <dgm:spPr/>
    </dgm:pt>
    <dgm:pt modelId="{69F8C47E-98A1-AC49-AD19-4AF21205A839}" type="pres">
      <dgm:prSet presAssocID="{2F5ADD13-10EE-45CC-82DD-864A020731BB}" presName="parentText" presStyleLbl="node1" presStyleIdx="1" presStyleCnt="4" custScaleX="109157">
        <dgm:presLayoutVars>
          <dgm:chMax val="1"/>
          <dgm:bulletEnabled val="1"/>
        </dgm:presLayoutVars>
      </dgm:prSet>
      <dgm:spPr/>
    </dgm:pt>
    <dgm:pt modelId="{2A293D70-6D1E-7B41-BF03-BC7C38430C31}" type="pres">
      <dgm:prSet presAssocID="{C00F3BF3-CA71-4410-BBA6-D405965844AC}" presName="sp" presStyleCnt="0"/>
      <dgm:spPr/>
    </dgm:pt>
    <dgm:pt modelId="{D31FE625-FE15-CA4C-87CB-A4DC989B3EB4}" type="pres">
      <dgm:prSet presAssocID="{64E1F784-72B3-4472-B520-A28DE3969279}" presName="linNode" presStyleCnt="0"/>
      <dgm:spPr/>
    </dgm:pt>
    <dgm:pt modelId="{2FE8EB40-6273-EE42-889A-C35FBA7F6283}" type="pres">
      <dgm:prSet presAssocID="{64E1F784-72B3-4472-B520-A28DE3969279}" presName="parentText" presStyleLbl="node1" presStyleIdx="2" presStyleCnt="4" custScaleX="109157">
        <dgm:presLayoutVars>
          <dgm:chMax val="1"/>
          <dgm:bulletEnabled val="1"/>
        </dgm:presLayoutVars>
      </dgm:prSet>
      <dgm:spPr/>
    </dgm:pt>
    <dgm:pt modelId="{F30F2C61-8DEB-BA4D-9D1A-0248BF7C61E7}" type="pres">
      <dgm:prSet presAssocID="{6D7D7720-F053-4C6E-B549-051EC20A647B}" presName="sp" presStyleCnt="0"/>
      <dgm:spPr/>
    </dgm:pt>
    <dgm:pt modelId="{99D4ED74-66C5-364C-9ECC-184E2E1BEC78}" type="pres">
      <dgm:prSet presAssocID="{F089FEA2-99F3-43EC-99C5-74F50B24769C}" presName="linNode" presStyleCnt="0"/>
      <dgm:spPr/>
    </dgm:pt>
    <dgm:pt modelId="{2988588A-3D10-DC41-BF6E-F7FCF8E2459D}" type="pres">
      <dgm:prSet presAssocID="{F089FEA2-99F3-43EC-99C5-74F50B24769C}" presName="parentText" presStyleLbl="node1" presStyleIdx="3" presStyleCnt="4" custScaleX="109157" custLinFactNeighborX="0" custLinFactNeighborY="17493">
        <dgm:presLayoutVars>
          <dgm:chMax val="1"/>
          <dgm:bulletEnabled val="1"/>
        </dgm:presLayoutVars>
      </dgm:prSet>
      <dgm:spPr/>
    </dgm:pt>
  </dgm:ptLst>
  <dgm:cxnLst>
    <dgm:cxn modelId="{819C5D09-A6AD-7D4D-B6D0-A9331A9F60B0}" type="presOf" srcId="{B994EDB5-3595-4BDD-9A8B-D81386CDF697}" destId="{97021B51-608F-3147-B37E-D3C729B2E083}" srcOrd="0" destOrd="0" presId="urn:microsoft.com/office/officeart/2005/8/layout/vList5"/>
    <dgm:cxn modelId="{5FFC802C-08F9-7547-A739-087F6DBA876D}" type="presOf" srcId="{F089FEA2-99F3-43EC-99C5-74F50B24769C}" destId="{2988588A-3D10-DC41-BF6E-F7FCF8E2459D}" srcOrd="0" destOrd="0" presId="urn:microsoft.com/office/officeart/2005/8/layout/vList5"/>
    <dgm:cxn modelId="{2BB7F73A-3981-4241-9117-6BAA9053B497}" srcId="{B994EDB5-3595-4BDD-9A8B-D81386CDF697}" destId="{B7316EA1-42A9-4E67-A116-F55FC74436E4}" srcOrd="0" destOrd="0" parTransId="{AB05E2BD-DCF0-4042-B683-7F5C3A45C58B}" sibTransId="{826C1C0F-29F3-4D74-8D0D-40B9B7AD6CD5}"/>
    <dgm:cxn modelId="{CF427E3B-99A0-48F8-89AB-950236B6121F}" srcId="{B994EDB5-3595-4BDD-9A8B-D81386CDF697}" destId="{F089FEA2-99F3-43EC-99C5-74F50B24769C}" srcOrd="3" destOrd="0" parTransId="{7EDB9320-5283-4259-90DD-64367C7CB77F}" sibTransId="{E1B1F614-4FD7-4CFE-98D1-F2E5B994B472}"/>
    <dgm:cxn modelId="{B579923F-8586-4C73-9BD8-9C40DD03316A}" srcId="{B994EDB5-3595-4BDD-9A8B-D81386CDF697}" destId="{64E1F784-72B3-4472-B520-A28DE3969279}" srcOrd="2" destOrd="0" parTransId="{9D75E509-D1D1-426A-8AC9-463F599C8124}" sibTransId="{6D7D7720-F053-4C6E-B549-051EC20A647B}"/>
    <dgm:cxn modelId="{D9AAED5D-A942-354C-A26B-EB9E4F69E150}" type="presOf" srcId="{B7316EA1-42A9-4E67-A116-F55FC74436E4}" destId="{81144096-1B5E-CB4B-81DE-0476D8838125}" srcOrd="0" destOrd="0" presId="urn:microsoft.com/office/officeart/2005/8/layout/vList5"/>
    <dgm:cxn modelId="{070F1F45-3D99-6442-B10D-BC1165B2C04C}" type="presOf" srcId="{64E1F784-72B3-4472-B520-A28DE3969279}" destId="{2FE8EB40-6273-EE42-889A-C35FBA7F6283}" srcOrd="0" destOrd="0" presId="urn:microsoft.com/office/officeart/2005/8/layout/vList5"/>
    <dgm:cxn modelId="{B3E8DA7D-63AF-F04F-9FB4-ED6C9A708E89}" type="presOf" srcId="{2F5ADD13-10EE-45CC-82DD-864A020731BB}" destId="{69F8C47E-98A1-AC49-AD19-4AF21205A839}" srcOrd="0" destOrd="0" presId="urn:microsoft.com/office/officeart/2005/8/layout/vList5"/>
    <dgm:cxn modelId="{DAE0A4DE-4D6F-4DB8-9E59-DD374F431668}" srcId="{B994EDB5-3595-4BDD-9A8B-D81386CDF697}" destId="{2F5ADD13-10EE-45CC-82DD-864A020731BB}" srcOrd="1" destOrd="0" parTransId="{5ABF127D-376F-423D-A3D0-A5ABAF1D92D8}" sibTransId="{C00F3BF3-CA71-4410-BBA6-D405965844AC}"/>
    <dgm:cxn modelId="{5C68DD41-3208-1C49-9853-A051704E0661}" type="presParOf" srcId="{97021B51-608F-3147-B37E-D3C729B2E083}" destId="{80660A5E-1A7A-8B4B-8FE2-C0937BEE6662}" srcOrd="0" destOrd="0" presId="urn:microsoft.com/office/officeart/2005/8/layout/vList5"/>
    <dgm:cxn modelId="{ADC345D3-59ED-7C41-B408-8F6DDB1FBCDF}" type="presParOf" srcId="{80660A5E-1A7A-8B4B-8FE2-C0937BEE6662}" destId="{81144096-1B5E-CB4B-81DE-0476D8838125}" srcOrd="0" destOrd="0" presId="urn:microsoft.com/office/officeart/2005/8/layout/vList5"/>
    <dgm:cxn modelId="{83DDAB32-44B3-3D47-A204-0A4312C367CA}" type="presParOf" srcId="{97021B51-608F-3147-B37E-D3C729B2E083}" destId="{2F5FE0F9-F1DA-5746-A11A-069DC4A774EF}" srcOrd="1" destOrd="0" presId="urn:microsoft.com/office/officeart/2005/8/layout/vList5"/>
    <dgm:cxn modelId="{9B784C75-AB7B-CF41-A9C4-73D018DF596F}" type="presParOf" srcId="{97021B51-608F-3147-B37E-D3C729B2E083}" destId="{A7D9336E-671C-5D4F-8BD5-50DC2E8A65D4}" srcOrd="2" destOrd="0" presId="urn:microsoft.com/office/officeart/2005/8/layout/vList5"/>
    <dgm:cxn modelId="{2D27D8DC-E7EE-D242-908A-4FDA1F043EAB}" type="presParOf" srcId="{A7D9336E-671C-5D4F-8BD5-50DC2E8A65D4}" destId="{69F8C47E-98A1-AC49-AD19-4AF21205A839}" srcOrd="0" destOrd="0" presId="urn:microsoft.com/office/officeart/2005/8/layout/vList5"/>
    <dgm:cxn modelId="{040105F4-131B-5144-AE41-DADB033D9EF0}" type="presParOf" srcId="{97021B51-608F-3147-B37E-D3C729B2E083}" destId="{2A293D70-6D1E-7B41-BF03-BC7C38430C31}" srcOrd="3" destOrd="0" presId="urn:microsoft.com/office/officeart/2005/8/layout/vList5"/>
    <dgm:cxn modelId="{A9524B96-61CF-6A4C-9A63-F51EE2468892}" type="presParOf" srcId="{97021B51-608F-3147-B37E-D3C729B2E083}" destId="{D31FE625-FE15-CA4C-87CB-A4DC989B3EB4}" srcOrd="4" destOrd="0" presId="urn:microsoft.com/office/officeart/2005/8/layout/vList5"/>
    <dgm:cxn modelId="{E2AEDA98-B960-4641-BEC3-936E8CCF6827}" type="presParOf" srcId="{D31FE625-FE15-CA4C-87CB-A4DC989B3EB4}" destId="{2FE8EB40-6273-EE42-889A-C35FBA7F6283}" srcOrd="0" destOrd="0" presId="urn:microsoft.com/office/officeart/2005/8/layout/vList5"/>
    <dgm:cxn modelId="{6000F4CF-5645-BD4A-9877-70D9EC33609D}" type="presParOf" srcId="{97021B51-608F-3147-B37E-D3C729B2E083}" destId="{F30F2C61-8DEB-BA4D-9D1A-0248BF7C61E7}" srcOrd="5" destOrd="0" presId="urn:microsoft.com/office/officeart/2005/8/layout/vList5"/>
    <dgm:cxn modelId="{1F47AD1E-B163-F144-BB7B-57FCEDF863DF}" type="presParOf" srcId="{97021B51-608F-3147-B37E-D3C729B2E083}" destId="{99D4ED74-66C5-364C-9ECC-184E2E1BEC78}" srcOrd="6" destOrd="0" presId="urn:microsoft.com/office/officeart/2005/8/layout/vList5"/>
    <dgm:cxn modelId="{D9E00611-BA4B-B449-894E-121A326E87E0}" type="presParOf" srcId="{99D4ED74-66C5-364C-9ECC-184E2E1BEC78}" destId="{2988588A-3D10-DC41-BF6E-F7FCF8E2459D}" srcOrd="0" destOrd="0" presId="urn:microsoft.com/office/officeart/2005/8/layout/vList5"/>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FE767-CD9B-4DFC-B8DE-984B4487A9EF}" type="doc">
      <dgm:prSet loTypeId="urn:microsoft.com/office/officeart/2005/8/layout/arrow2" loCatId="process" qsTypeId="urn:microsoft.com/office/officeart/2005/8/quickstyle/simple1" qsCatId="simple" csTypeId="urn:microsoft.com/office/officeart/2005/8/colors/accent3_4" csCatId="accent3" phldr="1"/>
      <dgm:spPr/>
    </dgm:pt>
    <dgm:pt modelId="{55485A5B-B944-4AB4-B5D8-B7C6EFF7D2A1}">
      <dgm:prSet phldrT="[Text]" custT="1"/>
      <dgm:spPr/>
      <dgm:t>
        <a:bodyPr/>
        <a:lstStyle/>
        <a:p>
          <a:r>
            <a:rPr lang="en-US" sz="2000" b="1"/>
            <a:t>0.2 TOPS</a:t>
          </a:r>
        </a:p>
      </dgm:t>
    </dgm:pt>
    <dgm:pt modelId="{CE9833EF-E6FC-4D66-B800-EAE71AB8CD78}" type="parTrans" cxnId="{7F2B5A5A-61AB-4C46-953A-D1B59103036A}">
      <dgm:prSet/>
      <dgm:spPr/>
      <dgm:t>
        <a:bodyPr/>
        <a:lstStyle/>
        <a:p>
          <a:endParaRPr lang="en-US"/>
        </a:p>
      </dgm:t>
    </dgm:pt>
    <dgm:pt modelId="{974E945B-7648-488B-B55B-54788FB887C6}" type="sibTrans" cxnId="{7F2B5A5A-61AB-4C46-953A-D1B59103036A}">
      <dgm:prSet/>
      <dgm:spPr/>
      <dgm:t>
        <a:bodyPr/>
        <a:lstStyle/>
        <a:p>
          <a:endParaRPr lang="en-US"/>
        </a:p>
      </dgm:t>
    </dgm:pt>
    <dgm:pt modelId="{B82E9032-C917-4C01-8521-241E5708CE93}">
      <dgm:prSet phldrT="[Text]" custT="1"/>
      <dgm:spPr/>
      <dgm:t>
        <a:bodyPr/>
        <a:lstStyle/>
        <a:p>
          <a:r>
            <a:rPr lang="en-US" sz="2000" b="1"/>
            <a:t>0.2 – 4 TOPS</a:t>
          </a:r>
        </a:p>
      </dgm:t>
    </dgm:pt>
    <dgm:pt modelId="{73276EA4-3EE5-4827-8FAD-8BFA5216B183}" type="parTrans" cxnId="{67CC1ACB-EF0C-4BE8-9CA9-A771AACEBBE2}">
      <dgm:prSet/>
      <dgm:spPr/>
      <dgm:t>
        <a:bodyPr/>
        <a:lstStyle/>
        <a:p>
          <a:endParaRPr lang="en-US"/>
        </a:p>
      </dgm:t>
    </dgm:pt>
    <dgm:pt modelId="{BA204A0F-A100-4840-BD20-7B2DEC743EF9}" type="sibTrans" cxnId="{67CC1ACB-EF0C-4BE8-9CA9-A771AACEBBE2}">
      <dgm:prSet/>
      <dgm:spPr/>
      <dgm:t>
        <a:bodyPr/>
        <a:lstStyle/>
        <a:p>
          <a:endParaRPr lang="en-US"/>
        </a:p>
      </dgm:t>
    </dgm:pt>
    <dgm:pt modelId="{3F9CA56D-E87B-4F1D-943B-9709C4F4A5E9}">
      <dgm:prSet phldrT="[Text]" custT="1"/>
      <dgm:spPr/>
      <dgm:t>
        <a:bodyPr/>
        <a:lstStyle/>
        <a:p>
          <a:r>
            <a:rPr lang="en-US" sz="2000" b="1"/>
            <a:t>4-200 TOPS</a:t>
          </a:r>
        </a:p>
      </dgm:t>
    </dgm:pt>
    <dgm:pt modelId="{5D4B49BD-CD55-4F34-A173-AAB68A8B1ACB}" type="parTrans" cxnId="{112CC117-B29C-44AA-95BB-41746BA41F02}">
      <dgm:prSet/>
      <dgm:spPr/>
      <dgm:t>
        <a:bodyPr/>
        <a:lstStyle/>
        <a:p>
          <a:endParaRPr lang="en-US"/>
        </a:p>
      </dgm:t>
    </dgm:pt>
    <dgm:pt modelId="{B12ED547-5200-447A-AFC1-BDB4699371AA}" type="sibTrans" cxnId="{112CC117-B29C-44AA-95BB-41746BA41F02}">
      <dgm:prSet/>
      <dgm:spPr/>
      <dgm:t>
        <a:bodyPr/>
        <a:lstStyle/>
        <a:p>
          <a:endParaRPr lang="en-US"/>
        </a:p>
      </dgm:t>
    </dgm:pt>
    <dgm:pt modelId="{756D0930-B8C0-46A6-8B4C-EC6940CB30A1}" type="pres">
      <dgm:prSet presAssocID="{D27FE767-CD9B-4DFC-B8DE-984B4487A9EF}" presName="arrowDiagram" presStyleCnt="0">
        <dgm:presLayoutVars>
          <dgm:chMax val="5"/>
          <dgm:dir/>
          <dgm:resizeHandles val="exact"/>
        </dgm:presLayoutVars>
      </dgm:prSet>
      <dgm:spPr/>
    </dgm:pt>
    <dgm:pt modelId="{5C86DEBE-0795-4FC4-B5AE-E7C821097EE4}" type="pres">
      <dgm:prSet presAssocID="{D27FE767-CD9B-4DFC-B8DE-984B4487A9EF}" presName="arrow" presStyleLbl="bgShp" presStyleIdx="0" presStyleCnt="1" custScaleX="117423" custScaleY="100000"/>
      <dgm:spPr/>
    </dgm:pt>
    <dgm:pt modelId="{797EB4A4-B203-48A7-A1FC-A5F46AAD2B65}" type="pres">
      <dgm:prSet presAssocID="{D27FE767-CD9B-4DFC-B8DE-984B4487A9EF}" presName="arrowDiagram3" presStyleCnt="0"/>
      <dgm:spPr/>
    </dgm:pt>
    <dgm:pt modelId="{13277D0B-61F9-4312-A45B-0D52B26003F0}" type="pres">
      <dgm:prSet presAssocID="{55485A5B-B944-4AB4-B5D8-B7C6EFF7D2A1}" presName="bullet3a" presStyleLbl="node1" presStyleIdx="0" presStyleCnt="3" custLinFactX="-100000" custLinFactNeighborX="-181682" custLinFactNeighborY="17597"/>
      <dgm:spPr>
        <a:solidFill>
          <a:schemeClr val="bg2"/>
        </a:solidFill>
      </dgm:spPr>
    </dgm:pt>
    <dgm:pt modelId="{F15555DC-709F-4DB6-9F11-467B45C1D1DA}" type="pres">
      <dgm:prSet presAssocID="{55485A5B-B944-4AB4-B5D8-B7C6EFF7D2A1}" presName="textBox3a" presStyleLbl="revTx" presStyleIdx="0" presStyleCnt="3" custScaleX="75592" custScaleY="25878" custLinFactNeighborX="-34117" custLinFactNeighborY="-43639">
        <dgm:presLayoutVars>
          <dgm:bulletEnabled val="1"/>
        </dgm:presLayoutVars>
      </dgm:prSet>
      <dgm:spPr/>
    </dgm:pt>
    <dgm:pt modelId="{BBDECB2A-50A5-48CC-9CC5-E350BA9C61BB}" type="pres">
      <dgm:prSet presAssocID="{B82E9032-C917-4C01-8521-241E5708CE93}" presName="bullet3b" presStyleLbl="node1" presStyleIdx="1" presStyleCnt="3" custLinFactNeighborX="55095" custLinFactNeighborY="-26455"/>
      <dgm:spPr/>
    </dgm:pt>
    <dgm:pt modelId="{3A6CFC9B-AD51-4E6C-90C7-05D8BA1D499E}" type="pres">
      <dgm:prSet presAssocID="{B82E9032-C917-4C01-8521-241E5708CE93}" presName="textBox3b" presStyleLbl="revTx" presStyleIdx="1" presStyleCnt="3" custScaleX="111922" custScaleY="10820" custLinFactNeighborX="23937" custLinFactNeighborY="-52915">
        <dgm:presLayoutVars>
          <dgm:bulletEnabled val="1"/>
        </dgm:presLayoutVars>
      </dgm:prSet>
      <dgm:spPr/>
    </dgm:pt>
    <dgm:pt modelId="{B8CBB9C8-F847-4F0C-81A4-E9E26BF2FB85}" type="pres">
      <dgm:prSet presAssocID="{3F9CA56D-E87B-4F1D-943B-9709C4F4A5E9}" presName="bullet3c" presStyleLbl="node1" presStyleIdx="2" presStyleCnt="3" custLinFactX="100000" custLinFactNeighborX="199570" custLinFactNeighborY="-14811"/>
      <dgm:spPr/>
    </dgm:pt>
    <dgm:pt modelId="{3E04EBEF-BD41-4CC9-9D91-8BD403359A50}" type="pres">
      <dgm:prSet presAssocID="{3F9CA56D-E87B-4F1D-943B-9709C4F4A5E9}" presName="textBox3c" presStyleLbl="revTx" presStyleIdx="2" presStyleCnt="3" custScaleX="107371" custScaleY="10930" custLinFactNeighborX="99383" custLinFactNeighborY="-52103">
        <dgm:presLayoutVars>
          <dgm:bulletEnabled val="1"/>
        </dgm:presLayoutVars>
      </dgm:prSet>
      <dgm:spPr/>
    </dgm:pt>
  </dgm:ptLst>
  <dgm:cxnLst>
    <dgm:cxn modelId="{112CC117-B29C-44AA-95BB-41746BA41F02}" srcId="{D27FE767-CD9B-4DFC-B8DE-984B4487A9EF}" destId="{3F9CA56D-E87B-4F1D-943B-9709C4F4A5E9}" srcOrd="2" destOrd="0" parTransId="{5D4B49BD-CD55-4F34-A173-AAB68A8B1ACB}" sibTransId="{B12ED547-5200-447A-AFC1-BDB4699371AA}"/>
    <dgm:cxn modelId="{7F2B5A5A-61AB-4C46-953A-D1B59103036A}" srcId="{D27FE767-CD9B-4DFC-B8DE-984B4487A9EF}" destId="{55485A5B-B944-4AB4-B5D8-B7C6EFF7D2A1}" srcOrd="0" destOrd="0" parTransId="{CE9833EF-E6FC-4D66-B800-EAE71AB8CD78}" sibTransId="{974E945B-7648-488B-B55B-54788FB887C6}"/>
    <dgm:cxn modelId="{DE35EBB6-4D5D-46BB-9C7A-9EAD135D94F3}" type="presOf" srcId="{3F9CA56D-E87B-4F1D-943B-9709C4F4A5E9}" destId="{3E04EBEF-BD41-4CC9-9D91-8BD403359A50}" srcOrd="0" destOrd="0" presId="urn:microsoft.com/office/officeart/2005/8/layout/arrow2"/>
    <dgm:cxn modelId="{F0F8DCC4-5F0E-47FA-B305-3CB69AD6A06D}" type="presOf" srcId="{D27FE767-CD9B-4DFC-B8DE-984B4487A9EF}" destId="{756D0930-B8C0-46A6-8B4C-EC6940CB30A1}" srcOrd="0" destOrd="0" presId="urn:microsoft.com/office/officeart/2005/8/layout/arrow2"/>
    <dgm:cxn modelId="{67CC1ACB-EF0C-4BE8-9CA9-A771AACEBBE2}" srcId="{D27FE767-CD9B-4DFC-B8DE-984B4487A9EF}" destId="{B82E9032-C917-4C01-8521-241E5708CE93}" srcOrd="1" destOrd="0" parTransId="{73276EA4-3EE5-4827-8FAD-8BFA5216B183}" sibTransId="{BA204A0F-A100-4840-BD20-7B2DEC743EF9}"/>
    <dgm:cxn modelId="{36F392EE-CAED-4661-AA89-B81CA1AFE1C0}" type="presOf" srcId="{B82E9032-C917-4C01-8521-241E5708CE93}" destId="{3A6CFC9B-AD51-4E6C-90C7-05D8BA1D499E}" srcOrd="0" destOrd="0" presId="urn:microsoft.com/office/officeart/2005/8/layout/arrow2"/>
    <dgm:cxn modelId="{B11CDEF3-C98D-47C2-A5FB-CAA2EFA2A235}" type="presOf" srcId="{55485A5B-B944-4AB4-B5D8-B7C6EFF7D2A1}" destId="{F15555DC-709F-4DB6-9F11-467B45C1D1DA}" srcOrd="0" destOrd="0" presId="urn:microsoft.com/office/officeart/2005/8/layout/arrow2"/>
    <dgm:cxn modelId="{FACF5646-7CBD-4132-B214-F1513C583681}" type="presParOf" srcId="{756D0930-B8C0-46A6-8B4C-EC6940CB30A1}" destId="{5C86DEBE-0795-4FC4-B5AE-E7C821097EE4}" srcOrd="0" destOrd="0" presId="urn:microsoft.com/office/officeart/2005/8/layout/arrow2"/>
    <dgm:cxn modelId="{2673944D-204D-4CD4-9330-0119B6B44689}" type="presParOf" srcId="{756D0930-B8C0-46A6-8B4C-EC6940CB30A1}" destId="{797EB4A4-B203-48A7-A1FC-A5F46AAD2B65}" srcOrd="1" destOrd="0" presId="urn:microsoft.com/office/officeart/2005/8/layout/arrow2"/>
    <dgm:cxn modelId="{92E27E26-99F4-473E-9A3D-F77B85F210F2}" type="presParOf" srcId="{797EB4A4-B203-48A7-A1FC-A5F46AAD2B65}" destId="{13277D0B-61F9-4312-A45B-0D52B26003F0}" srcOrd="0" destOrd="0" presId="urn:microsoft.com/office/officeart/2005/8/layout/arrow2"/>
    <dgm:cxn modelId="{39FDDF0B-8A6C-4337-9AD9-7666AEA0DFCC}" type="presParOf" srcId="{797EB4A4-B203-48A7-A1FC-A5F46AAD2B65}" destId="{F15555DC-709F-4DB6-9F11-467B45C1D1DA}" srcOrd="1" destOrd="0" presId="urn:microsoft.com/office/officeart/2005/8/layout/arrow2"/>
    <dgm:cxn modelId="{D97613DE-C2CF-4DC3-87E5-28292CA6FB6E}" type="presParOf" srcId="{797EB4A4-B203-48A7-A1FC-A5F46AAD2B65}" destId="{BBDECB2A-50A5-48CC-9CC5-E350BA9C61BB}" srcOrd="2" destOrd="0" presId="urn:microsoft.com/office/officeart/2005/8/layout/arrow2"/>
    <dgm:cxn modelId="{1CB56CA2-F75E-4103-83DE-8F92BF752FC8}" type="presParOf" srcId="{797EB4A4-B203-48A7-A1FC-A5F46AAD2B65}" destId="{3A6CFC9B-AD51-4E6C-90C7-05D8BA1D499E}" srcOrd="3" destOrd="0" presId="urn:microsoft.com/office/officeart/2005/8/layout/arrow2"/>
    <dgm:cxn modelId="{3792A5AB-FE69-4DC8-BB49-656316639BB6}" type="presParOf" srcId="{797EB4A4-B203-48A7-A1FC-A5F46AAD2B65}" destId="{B8CBB9C8-F847-4F0C-81A4-E9E26BF2FB85}" srcOrd="4" destOrd="0" presId="urn:microsoft.com/office/officeart/2005/8/layout/arrow2"/>
    <dgm:cxn modelId="{B4DC3D67-4EFA-4EB6-8D91-6DC0FEC21531}" type="presParOf" srcId="{797EB4A4-B203-48A7-A1FC-A5F46AAD2B65}" destId="{3E04EBEF-BD41-4CC9-9D91-8BD403359A50}"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415CA-B218-BB40-B553-B9B68BF36F57}">
      <dsp:nvSpPr>
        <dsp:cNvPr id="0" name=""/>
        <dsp:cNvSpPr/>
      </dsp:nvSpPr>
      <dsp:spPr>
        <a:xfrm>
          <a:off x="694528"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Factory</a:t>
          </a:r>
        </a:p>
      </dsp:txBody>
      <dsp:txXfrm>
        <a:off x="715394" y="21173"/>
        <a:ext cx="1383089" cy="670678"/>
      </dsp:txXfrm>
    </dsp:sp>
    <dsp:sp modelId="{C857C23F-B70B-1B4F-9C12-3D7D02814E61}">
      <dsp:nvSpPr>
        <dsp:cNvPr id="0" name=""/>
        <dsp:cNvSpPr/>
      </dsp:nvSpPr>
      <dsp:spPr>
        <a:xfrm>
          <a:off x="837010"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D93C8-D832-984C-943D-48AEAFF02101}">
      <dsp:nvSpPr>
        <dsp:cNvPr id="0" name=""/>
        <dsp:cNvSpPr/>
      </dsp:nvSpPr>
      <dsp:spPr>
        <a:xfrm>
          <a:off x="979492"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Industrial Robotics</a:t>
          </a:r>
        </a:p>
      </dsp:txBody>
      <dsp:txXfrm>
        <a:off x="1000358" y="911686"/>
        <a:ext cx="1098124" cy="670678"/>
      </dsp:txXfrm>
    </dsp:sp>
    <dsp:sp modelId="{C641F620-939C-CC4F-9CAB-B40CD2ADEC2D}">
      <dsp:nvSpPr>
        <dsp:cNvPr id="0" name=""/>
        <dsp:cNvSpPr/>
      </dsp:nvSpPr>
      <dsp:spPr>
        <a:xfrm>
          <a:off x="837010"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5C2FD-4194-964E-92F4-7CD282F3961C}">
      <dsp:nvSpPr>
        <dsp:cNvPr id="0" name=""/>
        <dsp:cNvSpPr/>
      </dsp:nvSpPr>
      <dsp:spPr>
        <a:xfrm>
          <a:off x="979492"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Predictive Maintenance</a:t>
          </a:r>
        </a:p>
      </dsp:txBody>
      <dsp:txXfrm>
        <a:off x="1000358" y="1802199"/>
        <a:ext cx="1098124" cy="670678"/>
      </dsp:txXfrm>
    </dsp:sp>
    <dsp:sp modelId="{9F5388F0-1DD8-2D40-8B4F-41BBE3F6787E}">
      <dsp:nvSpPr>
        <dsp:cNvPr id="0" name=""/>
        <dsp:cNvSpPr/>
      </dsp:nvSpPr>
      <dsp:spPr>
        <a:xfrm>
          <a:off x="2475555"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Agriculture</a:t>
          </a:r>
        </a:p>
      </dsp:txBody>
      <dsp:txXfrm>
        <a:off x="2496421" y="21173"/>
        <a:ext cx="1383089" cy="670678"/>
      </dsp:txXfrm>
    </dsp:sp>
    <dsp:sp modelId="{9D7EE4D5-6E00-274B-B46D-19322DA0C384}">
      <dsp:nvSpPr>
        <dsp:cNvPr id="0" name=""/>
        <dsp:cNvSpPr/>
      </dsp:nvSpPr>
      <dsp:spPr>
        <a:xfrm>
          <a:off x="2618037"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14B8D4-4AA8-864B-9E32-ED3ADFE1522B}">
      <dsp:nvSpPr>
        <dsp:cNvPr id="0" name=""/>
        <dsp:cNvSpPr/>
      </dsp:nvSpPr>
      <dsp:spPr>
        <a:xfrm>
          <a:off x="2760519"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Sprayers, Robotics</a:t>
          </a:r>
        </a:p>
      </dsp:txBody>
      <dsp:txXfrm>
        <a:off x="2781385" y="911686"/>
        <a:ext cx="1098124" cy="670678"/>
      </dsp:txXfrm>
    </dsp:sp>
    <dsp:sp modelId="{6555E9EA-39A8-4D46-9654-CAA4844BE1C7}">
      <dsp:nvSpPr>
        <dsp:cNvPr id="0" name=""/>
        <dsp:cNvSpPr/>
      </dsp:nvSpPr>
      <dsp:spPr>
        <a:xfrm>
          <a:off x="2618037"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F52BB3-8564-A54A-8718-C3B4A7494D16}">
      <dsp:nvSpPr>
        <dsp:cNvPr id="0" name=""/>
        <dsp:cNvSpPr/>
      </dsp:nvSpPr>
      <dsp:spPr>
        <a:xfrm>
          <a:off x="2760519"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Navigation</a:t>
          </a:r>
        </a:p>
      </dsp:txBody>
      <dsp:txXfrm>
        <a:off x="2781385" y="1802199"/>
        <a:ext cx="1098124" cy="670678"/>
      </dsp:txXfrm>
    </dsp:sp>
    <dsp:sp modelId="{67F4FE49-0DDF-9444-ACAF-9D9B452872AE}">
      <dsp:nvSpPr>
        <dsp:cNvPr id="0" name=""/>
        <dsp:cNvSpPr/>
      </dsp:nvSpPr>
      <dsp:spPr>
        <a:xfrm>
          <a:off x="4256581"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Medical</a:t>
          </a:r>
        </a:p>
      </dsp:txBody>
      <dsp:txXfrm>
        <a:off x="4277447" y="21173"/>
        <a:ext cx="1383089" cy="670678"/>
      </dsp:txXfrm>
    </dsp:sp>
    <dsp:sp modelId="{DC16F80B-55AC-7C42-9268-F35A4FDAAA0C}">
      <dsp:nvSpPr>
        <dsp:cNvPr id="0" name=""/>
        <dsp:cNvSpPr/>
      </dsp:nvSpPr>
      <dsp:spPr>
        <a:xfrm>
          <a:off x="4399063"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C8D0A0-3930-F546-87E5-CE7D993EF9C2}">
      <dsp:nvSpPr>
        <dsp:cNvPr id="0" name=""/>
        <dsp:cNvSpPr/>
      </dsp:nvSpPr>
      <dsp:spPr>
        <a:xfrm>
          <a:off x="4541545"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Imaging</a:t>
          </a:r>
        </a:p>
      </dsp:txBody>
      <dsp:txXfrm>
        <a:off x="4562411" y="911686"/>
        <a:ext cx="1098124" cy="670678"/>
      </dsp:txXfrm>
    </dsp:sp>
    <dsp:sp modelId="{8F555F7C-1756-784B-8D7F-CBE35A39EDAD}">
      <dsp:nvSpPr>
        <dsp:cNvPr id="0" name=""/>
        <dsp:cNvSpPr/>
      </dsp:nvSpPr>
      <dsp:spPr>
        <a:xfrm>
          <a:off x="4399063"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8762C-A873-8343-B7B5-1548F6451A0B}">
      <dsp:nvSpPr>
        <dsp:cNvPr id="0" name=""/>
        <dsp:cNvSpPr/>
      </dsp:nvSpPr>
      <dsp:spPr>
        <a:xfrm>
          <a:off x="4541545"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Monitoring</a:t>
          </a:r>
          <a:endParaRPr lang="en-US" sz="1000" kern="1200"/>
        </a:p>
      </dsp:txBody>
      <dsp:txXfrm>
        <a:off x="4562411" y="1802199"/>
        <a:ext cx="1098124" cy="670678"/>
      </dsp:txXfrm>
    </dsp:sp>
    <dsp:sp modelId="{6E22CE07-AE1D-564F-A966-B4058712EC1B}">
      <dsp:nvSpPr>
        <dsp:cNvPr id="0" name=""/>
        <dsp:cNvSpPr/>
      </dsp:nvSpPr>
      <dsp:spPr>
        <a:xfrm>
          <a:off x="6037607"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Building</a:t>
          </a:r>
        </a:p>
      </dsp:txBody>
      <dsp:txXfrm>
        <a:off x="6058473" y="21173"/>
        <a:ext cx="1383089" cy="670678"/>
      </dsp:txXfrm>
    </dsp:sp>
    <dsp:sp modelId="{B53C0070-75D5-834F-8BA4-18F0F55C1B06}">
      <dsp:nvSpPr>
        <dsp:cNvPr id="0" name=""/>
        <dsp:cNvSpPr/>
      </dsp:nvSpPr>
      <dsp:spPr>
        <a:xfrm>
          <a:off x="6180089"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8F398-4A02-0846-8F20-F3A58AA0615C}">
      <dsp:nvSpPr>
        <dsp:cNvPr id="0" name=""/>
        <dsp:cNvSpPr/>
      </dsp:nvSpPr>
      <dsp:spPr>
        <a:xfrm>
          <a:off x="6322571"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Energy Management</a:t>
          </a:r>
        </a:p>
      </dsp:txBody>
      <dsp:txXfrm>
        <a:off x="6343437" y="911686"/>
        <a:ext cx="1098124" cy="670678"/>
      </dsp:txXfrm>
    </dsp:sp>
    <dsp:sp modelId="{E98B8F04-4201-5749-AC78-4C031C50A4A5}">
      <dsp:nvSpPr>
        <dsp:cNvPr id="0" name=""/>
        <dsp:cNvSpPr/>
      </dsp:nvSpPr>
      <dsp:spPr>
        <a:xfrm>
          <a:off x="6180089"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9046F-FF8B-984C-BFAC-2A7DF6B6AAAC}">
      <dsp:nvSpPr>
        <dsp:cNvPr id="0" name=""/>
        <dsp:cNvSpPr/>
      </dsp:nvSpPr>
      <dsp:spPr>
        <a:xfrm>
          <a:off x="6322571"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Surveillance</a:t>
          </a:r>
        </a:p>
        <a:p>
          <a:pPr marL="0" lvl="0" indent="0" algn="ctr" defTabSz="622300">
            <a:lnSpc>
              <a:spcPct val="90000"/>
            </a:lnSpc>
            <a:spcBef>
              <a:spcPct val="0"/>
            </a:spcBef>
            <a:spcAft>
              <a:spcPct val="35000"/>
            </a:spcAft>
            <a:buNone/>
          </a:pPr>
          <a:r>
            <a:rPr lang="en-US" sz="1400" kern="1200"/>
            <a:t>Security</a:t>
          </a:r>
        </a:p>
      </dsp:txBody>
      <dsp:txXfrm>
        <a:off x="6343437" y="1802199"/>
        <a:ext cx="1098124" cy="670678"/>
      </dsp:txXfrm>
    </dsp:sp>
    <dsp:sp modelId="{32523B0F-7C1F-F545-92AF-A426E4AEAD54}">
      <dsp:nvSpPr>
        <dsp:cNvPr id="0" name=""/>
        <dsp:cNvSpPr/>
      </dsp:nvSpPr>
      <dsp:spPr>
        <a:xfrm>
          <a:off x="7818633"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Power Tools</a:t>
          </a:r>
        </a:p>
      </dsp:txBody>
      <dsp:txXfrm>
        <a:off x="7839499" y="21173"/>
        <a:ext cx="1383089" cy="670678"/>
      </dsp:txXfrm>
    </dsp:sp>
    <dsp:sp modelId="{5561CD32-71AD-7948-97F8-DBAAA0D41BF8}">
      <dsp:nvSpPr>
        <dsp:cNvPr id="0" name=""/>
        <dsp:cNvSpPr/>
      </dsp:nvSpPr>
      <dsp:spPr>
        <a:xfrm>
          <a:off x="7961116"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10A7F9-19F7-0847-9326-CAD203F18E1E}">
      <dsp:nvSpPr>
        <dsp:cNvPr id="0" name=""/>
        <dsp:cNvSpPr/>
      </dsp:nvSpPr>
      <dsp:spPr>
        <a:xfrm>
          <a:off x="8103598"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Anti-Kickback</a:t>
          </a:r>
        </a:p>
      </dsp:txBody>
      <dsp:txXfrm>
        <a:off x="8124464" y="911686"/>
        <a:ext cx="1098124" cy="670678"/>
      </dsp:txXfrm>
    </dsp:sp>
    <dsp:sp modelId="{8A350C9A-415B-6C4B-BC5B-43A474925F68}">
      <dsp:nvSpPr>
        <dsp:cNvPr id="0" name=""/>
        <dsp:cNvSpPr/>
      </dsp:nvSpPr>
      <dsp:spPr>
        <a:xfrm>
          <a:off x="7961116"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1E5B5-CD3E-4D40-B946-0BA8C66E899A}">
      <dsp:nvSpPr>
        <dsp:cNvPr id="0" name=""/>
        <dsp:cNvSpPr/>
      </dsp:nvSpPr>
      <dsp:spPr>
        <a:xfrm>
          <a:off x="8103598"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00075">
            <a:lnSpc>
              <a:spcPct val="90000"/>
            </a:lnSpc>
            <a:spcBef>
              <a:spcPct val="0"/>
            </a:spcBef>
            <a:spcAft>
              <a:spcPct val="35000"/>
            </a:spcAft>
            <a:buNone/>
          </a:pPr>
          <a:r>
            <a:rPr lang="en-US" sz="1350" kern="1200"/>
            <a:t>Battery Authentication</a:t>
          </a:r>
        </a:p>
      </dsp:txBody>
      <dsp:txXfrm>
        <a:off x="8124464" y="1802199"/>
        <a:ext cx="1098124" cy="670678"/>
      </dsp:txXfrm>
    </dsp:sp>
    <dsp:sp modelId="{6C69EDEF-C89F-1146-8C0E-E3BF3BC0BD38}">
      <dsp:nvSpPr>
        <dsp:cNvPr id="0" name=""/>
        <dsp:cNvSpPr/>
      </dsp:nvSpPr>
      <dsp:spPr>
        <a:xfrm>
          <a:off x="9599660" y="307"/>
          <a:ext cx="1424821" cy="712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Sports/Fitness</a:t>
          </a:r>
        </a:p>
      </dsp:txBody>
      <dsp:txXfrm>
        <a:off x="9620526" y="21173"/>
        <a:ext cx="1383089" cy="670678"/>
      </dsp:txXfrm>
    </dsp:sp>
    <dsp:sp modelId="{7F392700-1E78-5D49-81D2-A53F4023F67C}">
      <dsp:nvSpPr>
        <dsp:cNvPr id="0" name=""/>
        <dsp:cNvSpPr/>
      </dsp:nvSpPr>
      <dsp:spPr>
        <a:xfrm>
          <a:off x="9742142" y="712717"/>
          <a:ext cx="142482" cy="534307"/>
        </a:xfrm>
        <a:custGeom>
          <a:avLst/>
          <a:gdLst/>
          <a:ahLst/>
          <a:cxnLst/>
          <a:rect l="0" t="0" r="0" b="0"/>
          <a:pathLst>
            <a:path>
              <a:moveTo>
                <a:pt x="0" y="0"/>
              </a:moveTo>
              <a:lnTo>
                <a:pt x="0" y="534307"/>
              </a:lnTo>
              <a:lnTo>
                <a:pt x="142482" y="5343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2ECD29-AAE0-D74A-8E2D-6931CDADDE99}">
      <dsp:nvSpPr>
        <dsp:cNvPr id="0" name=""/>
        <dsp:cNvSpPr/>
      </dsp:nvSpPr>
      <dsp:spPr>
        <a:xfrm>
          <a:off x="9884624" y="890820"/>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Activity/Vital Tracking</a:t>
          </a:r>
        </a:p>
      </dsp:txBody>
      <dsp:txXfrm>
        <a:off x="9905490" y="911686"/>
        <a:ext cx="1098124" cy="670678"/>
      </dsp:txXfrm>
    </dsp:sp>
    <dsp:sp modelId="{AB58D54B-CCE0-0B40-9F3A-100D83D3C60D}">
      <dsp:nvSpPr>
        <dsp:cNvPr id="0" name=""/>
        <dsp:cNvSpPr/>
      </dsp:nvSpPr>
      <dsp:spPr>
        <a:xfrm>
          <a:off x="9742142" y="712717"/>
          <a:ext cx="142482" cy="1424821"/>
        </a:xfrm>
        <a:custGeom>
          <a:avLst/>
          <a:gdLst/>
          <a:ahLst/>
          <a:cxnLst/>
          <a:rect l="0" t="0" r="0" b="0"/>
          <a:pathLst>
            <a:path>
              <a:moveTo>
                <a:pt x="0" y="0"/>
              </a:moveTo>
              <a:lnTo>
                <a:pt x="0" y="1424821"/>
              </a:lnTo>
              <a:lnTo>
                <a:pt x="142482" y="14248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18928-52F5-A144-9D83-3752F7411ECE}">
      <dsp:nvSpPr>
        <dsp:cNvPr id="0" name=""/>
        <dsp:cNvSpPr/>
      </dsp:nvSpPr>
      <dsp:spPr>
        <a:xfrm>
          <a:off x="9884624" y="1781333"/>
          <a:ext cx="1139856" cy="7124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Training and Improvement</a:t>
          </a:r>
        </a:p>
      </dsp:txBody>
      <dsp:txXfrm>
        <a:off x="9905490" y="1802199"/>
        <a:ext cx="1098124" cy="670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F0FC8-B226-5F46-8E51-5B832AA78BF8}">
      <dsp:nvSpPr>
        <dsp:cNvPr id="0" name=""/>
        <dsp:cNvSpPr/>
      </dsp:nvSpPr>
      <dsp:spPr>
        <a:xfrm>
          <a:off x="2189" y="0"/>
          <a:ext cx="3405835" cy="13695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a:p>
        <a:p>
          <a:pPr marL="0" lvl="0" indent="0" algn="ctr" defTabSz="1066800">
            <a:lnSpc>
              <a:spcPct val="90000"/>
            </a:lnSpc>
            <a:spcBef>
              <a:spcPct val="0"/>
            </a:spcBef>
            <a:spcAft>
              <a:spcPct val="35000"/>
            </a:spcAft>
            <a:buNone/>
          </a:pPr>
          <a:r>
            <a:rPr lang="en-US" sz="2000" b="1" kern="1200"/>
            <a:t>Embedded Vision</a:t>
          </a:r>
        </a:p>
      </dsp:txBody>
      <dsp:txXfrm>
        <a:off x="2189" y="547820"/>
        <a:ext cx="3405835" cy="547820"/>
      </dsp:txXfrm>
    </dsp:sp>
    <dsp:sp modelId="{970E5680-48C6-7844-878E-2A0A02D4DB46}">
      <dsp:nvSpPr>
        <dsp:cNvPr id="0" name=""/>
        <dsp:cNvSpPr/>
      </dsp:nvSpPr>
      <dsp:spPr>
        <a:xfrm>
          <a:off x="1477076" y="226351"/>
          <a:ext cx="456060" cy="45606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69AB2E-2845-304B-ABD2-F675610214AE}">
      <dsp:nvSpPr>
        <dsp:cNvPr id="0" name=""/>
        <dsp:cNvSpPr/>
      </dsp:nvSpPr>
      <dsp:spPr>
        <a:xfrm>
          <a:off x="3510200" y="0"/>
          <a:ext cx="3405835" cy="13695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a:p>
        <a:p>
          <a:pPr marL="0" lvl="0" indent="0" algn="ctr" defTabSz="1066800">
            <a:lnSpc>
              <a:spcPct val="90000"/>
            </a:lnSpc>
            <a:spcBef>
              <a:spcPct val="0"/>
            </a:spcBef>
            <a:spcAft>
              <a:spcPct val="35000"/>
            </a:spcAft>
            <a:buNone/>
          </a:pPr>
          <a:r>
            <a:rPr lang="en-US" sz="2000" b="1" kern="1200"/>
            <a:t>Human Machine Interface</a:t>
          </a:r>
        </a:p>
      </dsp:txBody>
      <dsp:txXfrm>
        <a:off x="3510200" y="547820"/>
        <a:ext cx="3405835" cy="547820"/>
      </dsp:txXfrm>
    </dsp:sp>
    <dsp:sp modelId="{7B3E6E33-D267-8F4B-9BD3-40FEEDD9589E}">
      <dsp:nvSpPr>
        <dsp:cNvPr id="0" name=""/>
        <dsp:cNvSpPr/>
      </dsp:nvSpPr>
      <dsp:spPr>
        <a:xfrm>
          <a:off x="4985087" y="226351"/>
          <a:ext cx="456060" cy="456060"/>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257D1A-89E5-A941-9846-CE537A40D2E9}">
      <dsp:nvSpPr>
        <dsp:cNvPr id="0" name=""/>
        <dsp:cNvSpPr/>
      </dsp:nvSpPr>
      <dsp:spPr>
        <a:xfrm>
          <a:off x="7018211" y="0"/>
          <a:ext cx="3405835" cy="136955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a:p>
        <a:p>
          <a:pPr marL="0" lvl="0" indent="0" algn="ctr" defTabSz="1066800">
            <a:lnSpc>
              <a:spcPct val="90000"/>
            </a:lnSpc>
            <a:spcBef>
              <a:spcPct val="0"/>
            </a:spcBef>
            <a:spcAft>
              <a:spcPct val="35000"/>
            </a:spcAft>
            <a:buNone/>
          </a:pPr>
          <a:r>
            <a:rPr lang="en-US" sz="2000" b="1" kern="1200"/>
            <a:t>Sensor Analytics</a:t>
          </a:r>
        </a:p>
      </dsp:txBody>
      <dsp:txXfrm>
        <a:off x="7018211" y="547820"/>
        <a:ext cx="3405835" cy="547820"/>
      </dsp:txXfrm>
    </dsp:sp>
    <dsp:sp modelId="{79E85F0F-725F-0B45-8BA9-4CD9ED7C494C}">
      <dsp:nvSpPr>
        <dsp:cNvPr id="0" name=""/>
        <dsp:cNvSpPr/>
      </dsp:nvSpPr>
      <dsp:spPr>
        <a:xfrm>
          <a:off x="8493098" y="226351"/>
          <a:ext cx="456060" cy="456060"/>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3102AE-1EA7-164A-889C-930B2AF80A44}">
      <dsp:nvSpPr>
        <dsp:cNvPr id="0" name=""/>
        <dsp:cNvSpPr/>
      </dsp:nvSpPr>
      <dsp:spPr>
        <a:xfrm>
          <a:off x="417049" y="1076617"/>
          <a:ext cx="9592137" cy="243476"/>
        </a:xfrm>
        <a:prstGeom prst="leftRight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263B2-1870-45C8-8D66-8AC0CD6390A5}">
      <dsp:nvSpPr>
        <dsp:cNvPr id="0" name=""/>
        <dsp:cNvSpPr/>
      </dsp:nvSpPr>
      <dsp:spPr>
        <a:xfrm>
          <a:off x="254376" y="114487"/>
          <a:ext cx="413701" cy="4137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660375-0D75-4352-84F6-5E84A9428E5E}">
      <dsp:nvSpPr>
        <dsp:cNvPr id="0" name=""/>
        <dsp:cNvSpPr/>
      </dsp:nvSpPr>
      <dsp:spPr>
        <a:xfrm>
          <a:off x="1559" y="666124"/>
          <a:ext cx="919335"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0" kern="1200"/>
            <a:t>Machine Vision</a:t>
          </a:r>
        </a:p>
      </dsp:txBody>
      <dsp:txXfrm>
        <a:off x="1559" y="666124"/>
        <a:ext cx="919335" cy="367734"/>
      </dsp:txXfrm>
    </dsp:sp>
    <dsp:sp modelId="{F902B659-8E31-4B05-8F3C-8632E34B1DA7}">
      <dsp:nvSpPr>
        <dsp:cNvPr id="0" name=""/>
        <dsp:cNvSpPr/>
      </dsp:nvSpPr>
      <dsp:spPr>
        <a:xfrm>
          <a:off x="1334596" y="114487"/>
          <a:ext cx="413701" cy="4137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F0BE4A-E5AF-441A-B5CC-666C7A9C8E47}">
      <dsp:nvSpPr>
        <dsp:cNvPr id="0" name=""/>
        <dsp:cNvSpPr/>
      </dsp:nvSpPr>
      <dsp:spPr>
        <a:xfrm>
          <a:off x="1081779" y="666124"/>
          <a:ext cx="919335"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0" kern="1200"/>
            <a:t>Medical Imaging</a:t>
          </a:r>
        </a:p>
      </dsp:txBody>
      <dsp:txXfrm>
        <a:off x="1081779" y="666124"/>
        <a:ext cx="919335" cy="367734"/>
      </dsp:txXfrm>
    </dsp:sp>
    <dsp:sp modelId="{44DAF206-0D7B-4C99-B2AD-A814A344FF92}">
      <dsp:nvSpPr>
        <dsp:cNvPr id="0" name=""/>
        <dsp:cNvSpPr/>
      </dsp:nvSpPr>
      <dsp:spPr>
        <a:xfrm>
          <a:off x="2414816" y="114487"/>
          <a:ext cx="413701" cy="4137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3567B3-D566-4A5D-9344-91627FA10077}">
      <dsp:nvSpPr>
        <dsp:cNvPr id="0" name=""/>
        <dsp:cNvSpPr/>
      </dsp:nvSpPr>
      <dsp:spPr>
        <a:xfrm>
          <a:off x="2161998" y="666124"/>
          <a:ext cx="919335" cy="36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b="0" kern="1200"/>
            <a:t>Surveillance Security</a:t>
          </a:r>
        </a:p>
      </dsp:txBody>
      <dsp:txXfrm>
        <a:off x="2161998" y="666124"/>
        <a:ext cx="919335" cy="367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1C7A2-702A-4794-B41C-FC7875ECB1DB}">
      <dsp:nvSpPr>
        <dsp:cNvPr id="0" name=""/>
        <dsp:cNvSpPr/>
      </dsp:nvSpPr>
      <dsp:spPr>
        <a:xfrm>
          <a:off x="252664" y="157567"/>
          <a:ext cx="410537" cy="4105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09284-E80F-4746-A0A1-2F3162774BC8}">
      <dsp:nvSpPr>
        <dsp:cNvPr id="0" name=""/>
        <dsp:cNvSpPr/>
      </dsp:nvSpPr>
      <dsp:spPr>
        <a:xfrm>
          <a:off x="1781" y="704970"/>
          <a:ext cx="912304" cy="36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kern="1200"/>
            <a:t>Keyword Spotting</a:t>
          </a:r>
        </a:p>
      </dsp:txBody>
      <dsp:txXfrm>
        <a:off x="1781" y="704970"/>
        <a:ext cx="912304" cy="364921"/>
      </dsp:txXfrm>
    </dsp:sp>
    <dsp:sp modelId="{070047C8-A6B8-4324-A1E7-FDB7BB6B0EEF}">
      <dsp:nvSpPr>
        <dsp:cNvPr id="0" name=""/>
        <dsp:cNvSpPr/>
      </dsp:nvSpPr>
      <dsp:spPr>
        <a:xfrm>
          <a:off x="1324622" y="157567"/>
          <a:ext cx="410537" cy="4105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30AA0-E9D0-453A-8FB8-03FAD633E8BD}">
      <dsp:nvSpPr>
        <dsp:cNvPr id="0" name=""/>
        <dsp:cNvSpPr/>
      </dsp:nvSpPr>
      <dsp:spPr>
        <a:xfrm>
          <a:off x="1073739" y="704970"/>
          <a:ext cx="912304" cy="36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0" kern="1200"/>
            <a:t>Gesture Recognition</a:t>
          </a:r>
        </a:p>
      </dsp:txBody>
      <dsp:txXfrm>
        <a:off x="1073739" y="704970"/>
        <a:ext cx="912304" cy="3649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F9A9B-9D27-452C-8C7B-06F458CF2D0D}">
      <dsp:nvSpPr>
        <dsp:cNvPr id="0" name=""/>
        <dsp:cNvSpPr/>
      </dsp:nvSpPr>
      <dsp:spPr>
        <a:xfrm>
          <a:off x="247340" y="136824"/>
          <a:ext cx="404604" cy="4046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DA620D-9E94-4DC0-B14A-590CA11246B2}">
      <dsp:nvSpPr>
        <dsp:cNvPr id="0" name=""/>
        <dsp:cNvSpPr/>
      </dsp:nvSpPr>
      <dsp:spPr>
        <a:xfrm>
          <a:off x="82" y="676323"/>
          <a:ext cx="899121" cy="35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100000"/>
            </a:lnSpc>
            <a:spcBef>
              <a:spcPct val="0"/>
            </a:spcBef>
            <a:spcAft>
              <a:spcPct val="35000"/>
            </a:spcAft>
            <a:buNone/>
          </a:pPr>
          <a:r>
            <a:rPr lang="en-US" sz="1300" b="0" kern="1200"/>
            <a:t>Telehealth</a:t>
          </a:r>
        </a:p>
      </dsp:txBody>
      <dsp:txXfrm>
        <a:off x="82" y="676323"/>
        <a:ext cx="899121" cy="359648"/>
      </dsp:txXfrm>
    </dsp:sp>
    <dsp:sp modelId="{22CCEF2E-17BA-4522-B50B-38DF29EB4540}">
      <dsp:nvSpPr>
        <dsp:cNvPr id="0" name=""/>
        <dsp:cNvSpPr/>
      </dsp:nvSpPr>
      <dsp:spPr>
        <a:xfrm>
          <a:off x="1303808" y="136824"/>
          <a:ext cx="404604" cy="4046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D02934-BA04-4084-8EC9-4FAD36806E3D}">
      <dsp:nvSpPr>
        <dsp:cNvPr id="0" name=""/>
        <dsp:cNvSpPr/>
      </dsp:nvSpPr>
      <dsp:spPr>
        <a:xfrm>
          <a:off x="1056549" y="676323"/>
          <a:ext cx="899121" cy="35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100000"/>
            </a:lnSpc>
            <a:spcBef>
              <a:spcPct val="0"/>
            </a:spcBef>
            <a:spcAft>
              <a:spcPct val="35000"/>
            </a:spcAft>
            <a:buNone/>
          </a:pPr>
          <a:r>
            <a:rPr lang="en-US" sz="1300" b="0" kern="1200"/>
            <a:t>Predictive Maintenance</a:t>
          </a:r>
        </a:p>
      </dsp:txBody>
      <dsp:txXfrm>
        <a:off x="1056549" y="676323"/>
        <a:ext cx="899121" cy="359648"/>
      </dsp:txXfrm>
    </dsp:sp>
    <dsp:sp modelId="{508C8D4E-55DB-46E0-ADDA-7A3629C431C8}">
      <dsp:nvSpPr>
        <dsp:cNvPr id="0" name=""/>
        <dsp:cNvSpPr/>
      </dsp:nvSpPr>
      <dsp:spPr>
        <a:xfrm>
          <a:off x="2360275" y="136824"/>
          <a:ext cx="404604" cy="4046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2CA19-951F-49F2-9889-9A157A1A7AE7}">
      <dsp:nvSpPr>
        <dsp:cNvPr id="0" name=""/>
        <dsp:cNvSpPr/>
      </dsp:nvSpPr>
      <dsp:spPr>
        <a:xfrm>
          <a:off x="2113017" y="676323"/>
          <a:ext cx="899121" cy="35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a:lnSpc>
              <a:spcPct val="100000"/>
            </a:lnSpc>
            <a:spcBef>
              <a:spcPct val="0"/>
            </a:spcBef>
            <a:spcAft>
              <a:spcPct val="35000"/>
            </a:spcAft>
            <a:buNone/>
          </a:pPr>
          <a:r>
            <a:rPr lang="en-US" sz="1300" b="0" kern="1200"/>
            <a:t>Safety Protocols</a:t>
          </a:r>
        </a:p>
      </dsp:txBody>
      <dsp:txXfrm>
        <a:off x="2113017" y="676323"/>
        <a:ext cx="899121" cy="359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EACD5-2FA3-4056-BFF5-DC8D6B61BEFC}">
      <dsp:nvSpPr>
        <dsp:cNvPr id="0" name=""/>
        <dsp:cNvSpPr/>
      </dsp:nvSpPr>
      <dsp:spPr>
        <a:xfrm>
          <a:off x="459114" y="431593"/>
          <a:ext cx="481626" cy="481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A6D97-E234-4B5E-B3F0-CE827C3CC9C2}">
      <dsp:nvSpPr>
        <dsp:cNvPr id="0" name=""/>
        <dsp:cNvSpPr/>
      </dsp:nvSpPr>
      <dsp:spPr>
        <a:xfrm>
          <a:off x="11889" y="958064"/>
          <a:ext cx="1376076" cy="261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Accuracy: </a:t>
          </a:r>
          <a:endParaRPr lang="en-US" sz="1600" kern="1200" dirty="0"/>
        </a:p>
      </dsp:txBody>
      <dsp:txXfrm>
        <a:off x="11889" y="958064"/>
        <a:ext cx="1376076" cy="261804"/>
      </dsp:txXfrm>
    </dsp:sp>
    <dsp:sp modelId="{1342854F-D43C-402A-A9E4-896CC504FB95}">
      <dsp:nvSpPr>
        <dsp:cNvPr id="0" name=""/>
        <dsp:cNvSpPr/>
      </dsp:nvSpPr>
      <dsp:spPr>
        <a:xfrm>
          <a:off x="0" y="1251001"/>
          <a:ext cx="1376076" cy="23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~85–90%</a:t>
          </a:r>
        </a:p>
      </dsp:txBody>
      <dsp:txXfrm>
        <a:off x="0" y="1251001"/>
        <a:ext cx="1376076" cy="233737"/>
      </dsp:txXfrm>
    </dsp:sp>
    <dsp:sp modelId="{C202307A-B2D1-4A79-A0AD-13749603379C}">
      <dsp:nvSpPr>
        <dsp:cNvPr id="0" name=""/>
        <dsp:cNvSpPr/>
      </dsp:nvSpPr>
      <dsp:spPr>
        <a:xfrm>
          <a:off x="2431623" y="376161"/>
          <a:ext cx="481626" cy="481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07D32-B57C-4DFD-AF8D-E5AAA33AF3E8}">
      <dsp:nvSpPr>
        <dsp:cNvPr id="0" name=""/>
        <dsp:cNvSpPr/>
      </dsp:nvSpPr>
      <dsp:spPr>
        <a:xfrm>
          <a:off x="1759086" y="902632"/>
          <a:ext cx="1826700" cy="26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Real-Time Response: </a:t>
          </a:r>
          <a:endParaRPr lang="en-US" sz="1600" kern="1200" dirty="0"/>
        </a:p>
      </dsp:txBody>
      <dsp:txXfrm>
        <a:off x="1759086" y="902632"/>
        <a:ext cx="1826700" cy="265007"/>
      </dsp:txXfrm>
    </dsp:sp>
    <dsp:sp modelId="{D5FB4825-57A1-4DE5-B18C-9E7B80269049}">
      <dsp:nvSpPr>
        <dsp:cNvPr id="0" name=""/>
        <dsp:cNvSpPr/>
      </dsp:nvSpPr>
      <dsp:spPr>
        <a:xfrm>
          <a:off x="1621142" y="1209729"/>
          <a:ext cx="2087315" cy="452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&lt;700ms for end-to-end execution</a:t>
          </a:r>
        </a:p>
      </dsp:txBody>
      <dsp:txXfrm>
        <a:off x="1621142" y="1209729"/>
        <a:ext cx="2087315" cy="452263"/>
      </dsp:txXfrm>
    </dsp:sp>
    <dsp:sp modelId="{F4DB22E0-CE67-43AE-AA28-2D1AEB030135}">
      <dsp:nvSpPr>
        <dsp:cNvPr id="0" name=""/>
        <dsp:cNvSpPr/>
      </dsp:nvSpPr>
      <dsp:spPr>
        <a:xfrm>
          <a:off x="4836854" y="375919"/>
          <a:ext cx="481626" cy="481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53F9A-2B91-4AFF-ABE4-51E5E8B84169}">
      <dsp:nvSpPr>
        <dsp:cNvPr id="0" name=""/>
        <dsp:cNvSpPr/>
      </dsp:nvSpPr>
      <dsp:spPr>
        <a:xfrm>
          <a:off x="4113258" y="902389"/>
          <a:ext cx="1928819" cy="26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Power Efficiency: </a:t>
          </a:r>
          <a:endParaRPr lang="en-US" sz="1600" kern="1200" dirty="0"/>
        </a:p>
      </dsp:txBody>
      <dsp:txXfrm>
        <a:off x="4113258" y="902389"/>
        <a:ext cx="1928819" cy="268109"/>
      </dsp:txXfrm>
    </dsp:sp>
    <dsp:sp modelId="{9736A07D-CB7A-4485-BADB-88F043C35EBF}">
      <dsp:nvSpPr>
        <dsp:cNvPr id="0" name=""/>
        <dsp:cNvSpPr/>
      </dsp:nvSpPr>
      <dsp:spPr>
        <a:xfrm>
          <a:off x="4014896" y="1187364"/>
          <a:ext cx="2241518" cy="4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Listening Mode: ~1.2mA. Active Mode (Average): ~5mA</a:t>
          </a:r>
        </a:p>
      </dsp:txBody>
      <dsp:txXfrm>
        <a:off x="4014896" y="1187364"/>
        <a:ext cx="2241518" cy="450130"/>
      </dsp:txXfrm>
    </dsp:sp>
    <dsp:sp modelId="{51C263F9-31D2-4ED1-BEE1-51ECD056D882}">
      <dsp:nvSpPr>
        <dsp:cNvPr id="0" name=""/>
        <dsp:cNvSpPr/>
      </dsp:nvSpPr>
      <dsp:spPr>
        <a:xfrm>
          <a:off x="7104415" y="319775"/>
          <a:ext cx="481626" cy="481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E63DA4-A655-43A0-910D-4B55CD2BDBDE}">
      <dsp:nvSpPr>
        <dsp:cNvPr id="0" name=""/>
        <dsp:cNvSpPr/>
      </dsp:nvSpPr>
      <dsp:spPr>
        <a:xfrm>
          <a:off x="6439240" y="846245"/>
          <a:ext cx="1811976" cy="27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Memory Footprint: </a:t>
          </a:r>
          <a:endParaRPr lang="en-US" sz="1600" kern="1200" dirty="0"/>
        </a:p>
      </dsp:txBody>
      <dsp:txXfrm>
        <a:off x="6439240" y="846245"/>
        <a:ext cx="1811976" cy="271115"/>
      </dsp:txXfrm>
    </dsp:sp>
    <dsp:sp modelId="{3B3FFECE-5904-4A9E-B0C9-93A59454E1C5}">
      <dsp:nvSpPr>
        <dsp:cNvPr id="0" name=""/>
        <dsp:cNvSpPr/>
      </dsp:nvSpPr>
      <dsp:spPr>
        <a:xfrm>
          <a:off x="6657190" y="1138218"/>
          <a:ext cx="1376076" cy="44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~350 KB Flash</a:t>
          </a:r>
          <a:br>
            <a:rPr lang="en-US" sz="1400" kern="1200" dirty="0"/>
          </a:br>
          <a:r>
            <a:rPr lang="en-US" sz="1400" kern="1200" dirty="0"/>
            <a:t>&lt;64 KB RAM</a:t>
          </a:r>
        </a:p>
      </dsp:txBody>
      <dsp:txXfrm>
        <a:off x="6657190" y="1138218"/>
        <a:ext cx="1376076" cy="448064"/>
      </dsp:txXfrm>
    </dsp:sp>
    <dsp:sp modelId="{BB0A0EDC-2EC0-4020-A615-11A6487D8F43}">
      <dsp:nvSpPr>
        <dsp:cNvPr id="0" name=""/>
        <dsp:cNvSpPr/>
      </dsp:nvSpPr>
      <dsp:spPr>
        <a:xfrm>
          <a:off x="9068531" y="375684"/>
          <a:ext cx="481626" cy="481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5B8182-A584-4C7B-97A3-697488FB5C10}">
      <dsp:nvSpPr>
        <dsp:cNvPr id="0" name=""/>
        <dsp:cNvSpPr/>
      </dsp:nvSpPr>
      <dsp:spPr>
        <a:xfrm>
          <a:off x="8621306" y="902154"/>
          <a:ext cx="1376076" cy="27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dirty="0"/>
            <a:t>CPU Utilization: </a:t>
          </a:r>
          <a:endParaRPr lang="en-US" sz="1600" kern="1200" dirty="0"/>
        </a:p>
      </dsp:txBody>
      <dsp:txXfrm>
        <a:off x="8621306" y="902154"/>
        <a:ext cx="1376076" cy="271115"/>
      </dsp:txXfrm>
    </dsp:sp>
    <dsp:sp modelId="{CF0D063C-F5C8-4BD6-8632-BD7F5A971BB8}">
      <dsp:nvSpPr>
        <dsp:cNvPr id="0" name=""/>
        <dsp:cNvSpPr/>
      </dsp:nvSpPr>
      <dsp:spPr>
        <a:xfrm>
          <a:off x="8492017" y="1162490"/>
          <a:ext cx="1634627" cy="44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~35 MIPS (~17% of dsPIC33A @ 200 MHz)</a:t>
          </a:r>
        </a:p>
      </dsp:txBody>
      <dsp:txXfrm>
        <a:off x="8492017" y="1162490"/>
        <a:ext cx="1634627" cy="448064"/>
      </dsp:txXfrm>
    </dsp:sp>
    <dsp:sp modelId="{1937C92A-32A2-874E-A35C-E0845E570AAD}">
      <dsp:nvSpPr>
        <dsp:cNvPr id="0" name=""/>
        <dsp:cNvSpPr/>
      </dsp:nvSpPr>
      <dsp:spPr>
        <a:xfrm>
          <a:off x="10814697" y="523940"/>
          <a:ext cx="481626" cy="481626"/>
        </a:xfrm>
        <a:prstGeom prst="rect">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C1734-1DEE-C148-9BD7-84E3605BC7C0}">
      <dsp:nvSpPr>
        <dsp:cNvPr id="0" name=""/>
        <dsp:cNvSpPr/>
      </dsp:nvSpPr>
      <dsp:spPr>
        <a:xfrm>
          <a:off x="10367472" y="958064"/>
          <a:ext cx="1376076" cy="27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SNR</a:t>
          </a:r>
          <a:endParaRPr lang="en-US" sz="1200" kern="1200" dirty="0"/>
        </a:p>
      </dsp:txBody>
      <dsp:txXfrm>
        <a:off x="10367472" y="958064"/>
        <a:ext cx="1376076" cy="271115"/>
      </dsp:txXfrm>
    </dsp:sp>
    <dsp:sp modelId="{E4D1A90C-7F7D-6543-9DF0-F5DD70140E60}">
      <dsp:nvSpPr>
        <dsp:cNvPr id="0" name=""/>
        <dsp:cNvSpPr/>
      </dsp:nvSpPr>
      <dsp:spPr>
        <a:xfrm>
          <a:off x="10367472" y="1250036"/>
          <a:ext cx="1376076" cy="22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12dB</a:t>
          </a:r>
        </a:p>
      </dsp:txBody>
      <dsp:txXfrm>
        <a:off x="10367472" y="1250036"/>
        <a:ext cx="1376076" cy="2244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44096-1B5E-CB4B-81DE-0476D8838125}">
      <dsp:nvSpPr>
        <dsp:cNvPr id="0" name=""/>
        <dsp:cNvSpPr/>
      </dsp:nvSpPr>
      <dsp:spPr>
        <a:xfrm>
          <a:off x="4048861" y="0"/>
          <a:ext cx="5258731" cy="78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Customize Wake/Command Words</a:t>
          </a:r>
          <a:endParaRPr lang="en-US" sz="1600" kern="1200" dirty="0"/>
        </a:p>
      </dsp:txBody>
      <dsp:txXfrm>
        <a:off x="4087098" y="38237"/>
        <a:ext cx="5182257" cy="706806"/>
      </dsp:txXfrm>
    </dsp:sp>
    <dsp:sp modelId="{69F8C47E-98A1-AC49-AD19-4AF21205A839}">
      <dsp:nvSpPr>
        <dsp:cNvPr id="0" name=""/>
        <dsp:cNvSpPr/>
      </dsp:nvSpPr>
      <dsp:spPr>
        <a:xfrm>
          <a:off x="4061724" y="824072"/>
          <a:ext cx="5258731" cy="78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Robust Noise Tolerance</a:t>
          </a:r>
          <a:endParaRPr lang="en-US" sz="1600" kern="1200" dirty="0"/>
        </a:p>
      </dsp:txBody>
      <dsp:txXfrm>
        <a:off x="4099961" y="862309"/>
        <a:ext cx="5182257" cy="706806"/>
      </dsp:txXfrm>
    </dsp:sp>
    <dsp:sp modelId="{2FE8EB40-6273-EE42-889A-C35FBA7F6283}">
      <dsp:nvSpPr>
        <dsp:cNvPr id="0" name=""/>
        <dsp:cNvSpPr/>
      </dsp:nvSpPr>
      <dsp:spPr>
        <a:xfrm>
          <a:off x="4061724" y="1646517"/>
          <a:ext cx="5258731" cy="78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AI Without Extra Acceleration Silicon</a:t>
          </a:r>
          <a:endParaRPr lang="en-US" sz="1600" kern="1200" dirty="0"/>
        </a:p>
      </dsp:txBody>
      <dsp:txXfrm>
        <a:off x="4099961" y="1684754"/>
        <a:ext cx="5182257" cy="706806"/>
      </dsp:txXfrm>
    </dsp:sp>
    <dsp:sp modelId="{2988588A-3D10-DC41-BF6E-F7FCF8E2459D}">
      <dsp:nvSpPr>
        <dsp:cNvPr id="0" name=""/>
        <dsp:cNvSpPr/>
      </dsp:nvSpPr>
      <dsp:spPr>
        <a:xfrm>
          <a:off x="4061724" y="2470589"/>
          <a:ext cx="5258731" cy="78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Easy To Use And Integrate </a:t>
          </a:r>
          <a:endParaRPr lang="en-US" sz="1600" kern="1200" dirty="0"/>
        </a:p>
      </dsp:txBody>
      <dsp:txXfrm>
        <a:off x="4099961" y="2508826"/>
        <a:ext cx="5182257" cy="7068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6DEBE-0795-4FC4-B5AE-E7C821097EE4}">
      <dsp:nvSpPr>
        <dsp:cNvPr id="0" name=""/>
        <dsp:cNvSpPr/>
      </dsp:nvSpPr>
      <dsp:spPr>
        <a:xfrm>
          <a:off x="535653" y="0"/>
          <a:ext cx="8767539" cy="4666643"/>
        </a:xfrm>
        <a:prstGeom prst="swooshArrow">
          <a:avLst>
            <a:gd name="adj1" fmla="val 25000"/>
            <a:gd name="adj2" fmla="val 25000"/>
          </a:avLst>
        </a:prstGeom>
        <a:solidFill>
          <a:schemeClr val="accent3">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7D0B-61F9-4312-A45B-0D52B26003F0}">
      <dsp:nvSpPr>
        <dsp:cNvPr id="0" name=""/>
        <dsp:cNvSpPr/>
      </dsp:nvSpPr>
      <dsp:spPr>
        <a:xfrm>
          <a:off x="1587534" y="3255078"/>
          <a:ext cx="194132" cy="1941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555DC-709F-4DB6-9F11-467B45C1D1DA}">
      <dsp:nvSpPr>
        <dsp:cNvPr id="0" name=""/>
        <dsp:cNvSpPr/>
      </dsp:nvSpPr>
      <dsp:spPr>
        <a:xfrm>
          <a:off x="1850210" y="3229268"/>
          <a:ext cx="1315092" cy="349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0" rIns="0" bIns="0" numCol="1" spcCol="1270" anchor="t" anchorCtr="0">
          <a:noAutofit/>
        </a:bodyPr>
        <a:lstStyle/>
        <a:p>
          <a:pPr marL="0" lvl="0" indent="0" algn="l" defTabSz="889000">
            <a:lnSpc>
              <a:spcPct val="90000"/>
            </a:lnSpc>
            <a:spcBef>
              <a:spcPct val="0"/>
            </a:spcBef>
            <a:spcAft>
              <a:spcPct val="35000"/>
            </a:spcAft>
            <a:buNone/>
          </a:pPr>
          <a:r>
            <a:rPr lang="en-US" sz="2000" b="1" kern="1200"/>
            <a:t>0.2 TOPS</a:t>
          </a:r>
        </a:p>
      </dsp:txBody>
      <dsp:txXfrm>
        <a:off x="1850210" y="3229268"/>
        <a:ext cx="1315092" cy="349006"/>
      </dsp:txXfrm>
    </dsp:sp>
    <dsp:sp modelId="{BBDECB2A-50A5-48CC-9CC5-E350BA9C61BB}">
      <dsp:nvSpPr>
        <dsp:cNvPr id="0" name=""/>
        <dsp:cNvSpPr/>
      </dsp:nvSpPr>
      <dsp:spPr>
        <a:xfrm>
          <a:off x="4041307" y="1859684"/>
          <a:ext cx="350931" cy="350931"/>
        </a:xfrm>
        <a:prstGeom prst="ellipse">
          <a:avLst/>
        </a:prstGeom>
        <a:solidFill>
          <a:schemeClr val="accent3">
            <a:shade val="50000"/>
            <a:hueOff val="412835"/>
            <a:satOff val="-8350"/>
            <a:lumOff val="307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6CFC9B-AD51-4E6C-90C7-05D8BA1D499E}">
      <dsp:nvSpPr>
        <dsp:cNvPr id="0" name=""/>
        <dsp:cNvSpPr/>
      </dsp:nvSpPr>
      <dsp:spPr>
        <a:xfrm>
          <a:off x="4345555" y="1916646"/>
          <a:ext cx="2005632" cy="274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951" tIns="0" rIns="0" bIns="0" numCol="1" spcCol="1270" anchor="t" anchorCtr="0">
          <a:noAutofit/>
        </a:bodyPr>
        <a:lstStyle/>
        <a:p>
          <a:pPr marL="0" lvl="0" indent="0" algn="l" defTabSz="889000">
            <a:lnSpc>
              <a:spcPct val="90000"/>
            </a:lnSpc>
            <a:spcBef>
              <a:spcPct val="0"/>
            </a:spcBef>
            <a:spcAft>
              <a:spcPct val="35000"/>
            </a:spcAft>
            <a:buNone/>
          </a:pPr>
          <a:r>
            <a:rPr lang="en-US" sz="2000" b="1" kern="1200"/>
            <a:t>0.2 – 4 TOPS</a:t>
          </a:r>
        </a:p>
      </dsp:txBody>
      <dsp:txXfrm>
        <a:off x="4345555" y="1916646"/>
        <a:ext cx="2005632" cy="274682"/>
      </dsp:txXfrm>
    </dsp:sp>
    <dsp:sp modelId="{B8CBB9C8-F847-4F0C-81A4-E9E26BF2FB85}">
      <dsp:nvSpPr>
        <dsp:cNvPr id="0" name=""/>
        <dsp:cNvSpPr/>
      </dsp:nvSpPr>
      <dsp:spPr>
        <a:xfrm>
          <a:off x="7362657" y="1108778"/>
          <a:ext cx="485330" cy="485330"/>
        </a:xfrm>
        <a:prstGeom prst="ellipse">
          <a:avLst/>
        </a:prstGeom>
        <a:solidFill>
          <a:schemeClr val="accent3">
            <a:shade val="50000"/>
            <a:hueOff val="412835"/>
            <a:satOff val="-8350"/>
            <a:lumOff val="307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04EBEF-BD41-4CC9-9D91-8BD403359A50}">
      <dsp:nvSpPr>
        <dsp:cNvPr id="0" name=""/>
        <dsp:cNvSpPr/>
      </dsp:nvSpPr>
      <dsp:spPr>
        <a:xfrm>
          <a:off x="7866307" y="1177871"/>
          <a:ext cx="1924078" cy="354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67" tIns="0" rIns="0" bIns="0" numCol="1" spcCol="1270" anchor="t" anchorCtr="0">
          <a:noAutofit/>
        </a:bodyPr>
        <a:lstStyle/>
        <a:p>
          <a:pPr marL="0" lvl="0" indent="0" algn="l" defTabSz="889000">
            <a:lnSpc>
              <a:spcPct val="90000"/>
            </a:lnSpc>
            <a:spcBef>
              <a:spcPct val="0"/>
            </a:spcBef>
            <a:spcAft>
              <a:spcPct val="35000"/>
            </a:spcAft>
            <a:buNone/>
          </a:pPr>
          <a:r>
            <a:rPr lang="en-US" sz="2000" b="1" kern="1200"/>
            <a:t>4-200 TOPS</a:t>
          </a:r>
        </a:p>
      </dsp:txBody>
      <dsp:txXfrm>
        <a:off x="7866307" y="1177871"/>
        <a:ext cx="1924078" cy="3544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8615C2D-FB91-8740-95C2-23C11A10F2F2}" type="datetimeFigureOut">
              <a:rPr lang="en-US" smtClean="0"/>
              <a:t>11/21/2025</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154E49F-5C3A-ED4E-A68A-CCB3AA3B5D59}" type="datetimeFigureOut">
              <a:rPr lang="en-US" smtClean="0"/>
              <a:t>11/21/2025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 sense of why domain knowledge matters. In aviation arc fault detection, you're dealing with 270 volts DC in a low-pressure environment—which makes ionization much easier. You've got vibration creating intermittent contact that </a:t>
            </a:r>
            <a:r>
              <a:rPr lang="en-US" i="1" dirty="0"/>
              <a:t>looks</a:t>
            </a:r>
            <a:r>
              <a:rPr lang="en-US" dirty="0"/>
              <a:t> like arcs but isn't. You've got temperature swings from 120°F on the tarmac in Phoenix to -40°F at cruise altitude. And you need 98% accuracy because a false positive grounds the aircraft, and a false negative causes an electrical fire.</a:t>
            </a:r>
          </a:p>
          <a:p>
            <a:r>
              <a:rPr lang="en-US" dirty="0"/>
              <a:t>No amount of AutoML can tell you that you need to collect data across that altitude-temperature-vibration envelope. That requires understanding the physics of electrical breakdown, cable degradation mechanisms, and flight profiles. </a:t>
            </a:r>
            <a:r>
              <a:rPr lang="en-US" b="1" dirty="0"/>
              <a:t>This</a:t>
            </a:r>
            <a:r>
              <a:rPr lang="en-US" dirty="0"/>
              <a:t> is what we mean by domain knowledge."</a:t>
            </a:r>
          </a:p>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2</a:t>
            </a:fld>
            <a:endParaRPr lang="en-US"/>
          </a:p>
        </p:txBody>
      </p:sp>
    </p:spTree>
    <p:extLst>
      <p:ext uri="{BB962C8B-B14F-4D97-AF65-F5344CB8AC3E}">
        <p14:creationId xmlns:p14="http://schemas.microsoft.com/office/powerpoint/2010/main" val="96821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Key idea: transfer perquisite knowledge and only train for specific use cases:  person detection using the camera in a factory setting….</a:t>
            </a:r>
          </a:p>
          <a:p>
            <a:endParaRPr lang="en-US"/>
          </a:p>
          <a:p>
            <a:r>
              <a:rPr lang="en-US">
                <a:effectLst/>
              </a:rPr>
              <a:t>A pretrained ML model can be used "as is", or can be retrained (fine-tuned), in order to make it more application-specific, therefore making it lighter, and quicker to run.</a:t>
            </a:r>
            <a:endParaRPr lang="en-US"/>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24</a:t>
            </a:fld>
            <a:endParaRPr lang="en-US"/>
          </a:p>
        </p:txBody>
      </p:sp>
    </p:spTree>
    <p:extLst>
      <p:ext uri="{BB962C8B-B14F-4D97-AF65-F5344CB8AC3E}">
        <p14:creationId xmlns:p14="http://schemas.microsoft.com/office/powerpoint/2010/main" val="1416214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39248-03CD-C0EC-E9E4-33CA11F06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7F943-5D1A-D0F0-D9A8-52F0FE7AAAD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E59212F-6D36-D7D0-05FE-3594DE63F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249AC-3910-AEEA-2FF1-5EEC5187D942}"/>
              </a:ext>
            </a:extLst>
          </p:cNvPr>
          <p:cNvSpPr>
            <a:spLocks noGrp="1"/>
          </p:cNvSpPr>
          <p:nvPr>
            <p:ph type="sldNum" sz="quarter" idx="5"/>
          </p:nvPr>
        </p:nvSpPr>
        <p:spPr/>
        <p:txBody>
          <a:bodyPr/>
          <a:lstStyle/>
          <a:p>
            <a:fld id="{BFF8CB49-A7FB-5E4A-B599-DE2118135120}" type="slidenum">
              <a:rPr lang="en-US" smtClean="0"/>
              <a:t>26</a:t>
            </a:fld>
            <a:endParaRPr lang="en-US"/>
          </a:p>
        </p:txBody>
      </p:sp>
    </p:spTree>
    <p:extLst>
      <p:ext uri="{BB962C8B-B14F-4D97-AF65-F5344CB8AC3E}">
        <p14:creationId xmlns:p14="http://schemas.microsoft.com/office/powerpoint/2010/main" val="144727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A3102-FE61-7F52-A833-8C38A8FCA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1ABE5-563A-04B5-D5FF-A2EEB832237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6ECC0B3-0BA4-FE05-0FD6-D0E0E290705A}"/>
              </a:ext>
            </a:extLst>
          </p:cNvPr>
          <p:cNvSpPr>
            <a:spLocks noGrp="1"/>
          </p:cNvSpPr>
          <p:nvPr>
            <p:ph type="body" idx="1"/>
          </p:nvPr>
        </p:nvSpPr>
        <p:spPr/>
        <p:txBody>
          <a:bodyPr/>
          <a:lstStyle/>
          <a:p>
            <a:r>
              <a:rPr lang="en-US" dirty="0"/>
              <a:t>https://marcom.microchip.com?open=e02386c8-a65e-11ef-a7d3-005056a216eb (395028 / AdobeStock_807352032.jpeg)</a:t>
            </a:r>
          </a:p>
          <a:p>
            <a:endParaRPr lang="en-US" dirty="0"/>
          </a:p>
          <a:p>
            <a:pPr defTabSz="1288537">
              <a:defRPr/>
            </a:pPr>
            <a:r>
              <a:rPr lang="en-US" dirty="0"/>
              <a:t>False Acceptance Rate</a:t>
            </a:r>
          </a:p>
          <a:p>
            <a:endParaRPr lang="en-US" dirty="0"/>
          </a:p>
        </p:txBody>
      </p:sp>
      <p:sp>
        <p:nvSpPr>
          <p:cNvPr id="4" name="Slide Number Placeholder 3">
            <a:extLst>
              <a:ext uri="{FF2B5EF4-FFF2-40B4-BE49-F238E27FC236}">
                <a16:creationId xmlns:a16="http://schemas.microsoft.com/office/drawing/2014/main" id="{21C8F4DD-8095-90FB-D220-DA2125A36DD3}"/>
              </a:ext>
            </a:extLst>
          </p:cNvPr>
          <p:cNvSpPr>
            <a:spLocks noGrp="1"/>
          </p:cNvSpPr>
          <p:nvPr>
            <p:ph type="sldNum" sz="quarter" idx="5"/>
          </p:nvPr>
        </p:nvSpPr>
        <p:spPr/>
        <p:txBody>
          <a:bodyPr/>
          <a:lstStyle/>
          <a:p>
            <a:fld id="{BFF8CB49-A7FB-5E4A-B599-DE2118135120}" type="slidenum">
              <a:rPr lang="en-US" smtClean="0"/>
              <a:t>27</a:t>
            </a:fld>
            <a:endParaRPr lang="en-US"/>
          </a:p>
        </p:txBody>
      </p:sp>
    </p:spTree>
    <p:extLst>
      <p:ext uri="{BB962C8B-B14F-4D97-AF65-F5344CB8AC3E}">
        <p14:creationId xmlns:p14="http://schemas.microsoft.com/office/powerpoint/2010/main" val="65140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General landscape, Generic chart, various techniques to compress, maybe create another one for this</a:t>
            </a:r>
          </a:p>
          <a:p>
            <a:r>
              <a:rPr lang="en-US" dirty="0"/>
              <a:t>Nou generic guidance, simple landscape…starting point</a:t>
            </a:r>
          </a:p>
          <a:p>
            <a:r>
              <a:rPr lang="en-US" dirty="0"/>
              <a:t>Continuum of applications, some are more difficult than others  Take Away -&gt; Bring in the expert, let’s us help you find  ( come out at beginning or the end)</a:t>
            </a:r>
          </a:p>
        </p:txBody>
      </p:sp>
      <p:sp>
        <p:nvSpPr>
          <p:cNvPr id="4" name="Slide Number Placeholder 3"/>
          <p:cNvSpPr>
            <a:spLocks noGrp="1"/>
          </p:cNvSpPr>
          <p:nvPr>
            <p:ph type="sldNum" sz="quarter" idx="5"/>
          </p:nvPr>
        </p:nvSpPr>
        <p:spPr/>
        <p:txBody>
          <a:bodyPr/>
          <a:lstStyle/>
          <a:p>
            <a:fld id="{BFF8CB49-A7FB-5E4A-B599-DE2118135120}" type="slidenum">
              <a:rPr lang="en-US" smtClean="0"/>
              <a:t>29</a:t>
            </a:fld>
            <a:endParaRPr lang="en-US"/>
          </a:p>
        </p:txBody>
      </p:sp>
    </p:spTree>
    <p:extLst>
      <p:ext uri="{BB962C8B-B14F-4D97-AF65-F5344CB8AC3E}">
        <p14:creationId xmlns:p14="http://schemas.microsoft.com/office/powerpoint/2010/main" val="2459203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DFF68-9F4C-0047-1F48-184B59F05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3CFAB-0DAF-7A0F-DE16-90EB13C665E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6C77ED-23E6-6F80-E6E1-0B5641FE8ED4}"/>
              </a:ext>
            </a:extLst>
          </p:cNvPr>
          <p:cNvSpPr>
            <a:spLocks noGrp="1"/>
          </p:cNvSpPr>
          <p:nvPr>
            <p:ph type="body" idx="1"/>
          </p:nvPr>
        </p:nvSpPr>
        <p:spPr/>
        <p:txBody>
          <a:bodyPr/>
          <a:lstStyle/>
          <a:p>
            <a:r>
              <a:rPr lang="en-US"/>
              <a:t>We can have hunches about which models will work best, but often we need to test</a:t>
            </a:r>
          </a:p>
        </p:txBody>
      </p:sp>
      <p:sp>
        <p:nvSpPr>
          <p:cNvPr id="4" name="Slide Number Placeholder 3">
            <a:extLst>
              <a:ext uri="{FF2B5EF4-FFF2-40B4-BE49-F238E27FC236}">
                <a16:creationId xmlns:a16="http://schemas.microsoft.com/office/drawing/2014/main" id="{BF2BDCAF-6677-234F-8D44-EF68DB16458F}"/>
              </a:ext>
            </a:extLst>
          </p:cNvPr>
          <p:cNvSpPr>
            <a:spLocks noGrp="1"/>
          </p:cNvSpPr>
          <p:nvPr>
            <p:ph type="sldNum" sz="quarter" idx="5"/>
          </p:nvPr>
        </p:nvSpPr>
        <p:spPr/>
        <p:txBody>
          <a:bodyPr/>
          <a:lstStyle/>
          <a:p>
            <a:fld id="{BFF8CB49-A7FB-5E4A-B599-DE2118135120}" type="slidenum">
              <a:rPr lang="en-US" smtClean="0"/>
              <a:t>31</a:t>
            </a:fld>
            <a:endParaRPr lang="en-US"/>
          </a:p>
        </p:txBody>
      </p:sp>
    </p:spTree>
    <p:extLst>
      <p:ext uri="{BB962C8B-B14F-4D97-AF65-F5344CB8AC3E}">
        <p14:creationId xmlns:p14="http://schemas.microsoft.com/office/powerpoint/2010/main" val="792980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Advantage of Edge AI systems, infer with the same data.</a:t>
            </a:r>
          </a:p>
        </p:txBody>
      </p:sp>
      <p:sp>
        <p:nvSpPr>
          <p:cNvPr id="4" name="Slide Number Placeholder 3"/>
          <p:cNvSpPr>
            <a:spLocks noGrp="1"/>
          </p:cNvSpPr>
          <p:nvPr>
            <p:ph type="sldNum" sz="quarter" idx="5"/>
          </p:nvPr>
        </p:nvSpPr>
        <p:spPr/>
        <p:txBody>
          <a:bodyPr/>
          <a:lstStyle/>
          <a:p>
            <a:fld id="{BFF8CB49-A7FB-5E4A-B599-DE2118135120}" type="slidenum">
              <a:rPr lang="en-US" smtClean="0"/>
              <a:t>32</a:t>
            </a:fld>
            <a:endParaRPr lang="en-US"/>
          </a:p>
        </p:txBody>
      </p:sp>
    </p:spTree>
    <p:extLst>
      <p:ext uri="{BB962C8B-B14F-4D97-AF65-F5344CB8AC3E}">
        <p14:creationId xmlns:p14="http://schemas.microsoft.com/office/powerpoint/2010/main" val="29676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Ultimately, all customers want to move to the right here, at systems level we need to have designs, tools and partners that help customers move efficiently along this path.</a:t>
            </a:r>
          </a:p>
        </p:txBody>
      </p:sp>
      <p:sp>
        <p:nvSpPr>
          <p:cNvPr id="4" name="Slide Number Placeholder 3"/>
          <p:cNvSpPr>
            <a:spLocks noGrp="1"/>
          </p:cNvSpPr>
          <p:nvPr>
            <p:ph type="sldNum" sz="quarter" idx="5"/>
          </p:nvPr>
        </p:nvSpPr>
        <p:spPr/>
        <p:txBody>
          <a:bodyPr/>
          <a:lstStyle/>
          <a:p>
            <a:fld id="{BFF8CB49-A7FB-5E4A-B599-DE2118135120}" type="slidenum">
              <a:rPr lang="en-US" smtClean="0"/>
              <a:t>34</a:t>
            </a:fld>
            <a:endParaRPr lang="en-US"/>
          </a:p>
        </p:txBody>
      </p:sp>
    </p:spTree>
    <p:extLst>
      <p:ext uri="{BB962C8B-B14F-4D97-AF65-F5344CB8AC3E}">
        <p14:creationId xmlns:p14="http://schemas.microsoft.com/office/powerpoint/2010/main" val="410765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35</a:t>
            </a:fld>
            <a:endParaRPr lang="en-US"/>
          </a:p>
        </p:txBody>
      </p:sp>
    </p:spTree>
    <p:extLst>
      <p:ext uri="{BB962C8B-B14F-4D97-AF65-F5344CB8AC3E}">
        <p14:creationId xmlns:p14="http://schemas.microsoft.com/office/powerpoint/2010/main" val="302540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38</a:t>
            </a:fld>
            <a:endParaRPr lang="en-US"/>
          </a:p>
        </p:txBody>
      </p:sp>
    </p:spTree>
    <p:extLst>
      <p:ext uri="{BB962C8B-B14F-4D97-AF65-F5344CB8AC3E}">
        <p14:creationId xmlns:p14="http://schemas.microsoft.com/office/powerpoint/2010/main" val="306239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a:t>
            </a:fld>
            <a:endParaRPr lang="en-US"/>
          </a:p>
        </p:txBody>
      </p:sp>
    </p:spTree>
    <p:extLst>
      <p:ext uri="{BB962C8B-B14F-4D97-AF65-F5344CB8AC3E}">
        <p14:creationId xmlns:p14="http://schemas.microsoft.com/office/powerpoint/2010/main" val="201050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AFD is one such example…</a:t>
            </a:r>
          </a:p>
          <a:p>
            <a:endParaRPr lang="en-US"/>
          </a:p>
          <a:p>
            <a:r>
              <a:rPr lang="en-US"/>
              <a:t>For our AFD baseline model, we found a public dataset from IEEE.  Public datasets like these are very helpful proof of concept designs, however, they may not fit exactly the application you are interested in building.  WE will look at the later in this training, but for now, I want to focus on the fact that this dataset was included with a research paper whose motivation was to show that ML models improved upon the high false positive rates observed with rule-based methods.  So we have hit another piece of ML jargon, which we could skip over, however this is something that comes up often in Edge AI, so its worth taking a brief step back.  For context… a false positive means, the system needs to shut down….</a:t>
            </a:r>
            <a:r>
              <a:rPr lang="en-US" err="1"/>
              <a:t>etc</a:t>
            </a:r>
            <a:r>
              <a:rPr lang="en-US"/>
              <a:t>… To understand how we evaluate false positives, engineers use a confusion matrix….</a:t>
            </a:r>
          </a:p>
        </p:txBody>
      </p:sp>
      <p:sp>
        <p:nvSpPr>
          <p:cNvPr id="4" name="Slide Number Placeholder 3"/>
          <p:cNvSpPr>
            <a:spLocks noGrp="1"/>
          </p:cNvSpPr>
          <p:nvPr>
            <p:ph type="sldNum" sz="quarter" idx="5"/>
          </p:nvPr>
        </p:nvSpPr>
        <p:spPr/>
        <p:txBody>
          <a:bodyPr/>
          <a:lstStyle/>
          <a:p>
            <a:fld id="{BFF8CB49-A7FB-5E4A-B599-DE2118135120}" type="slidenum">
              <a:rPr lang="en-US" smtClean="0"/>
              <a:t>11</a:t>
            </a:fld>
            <a:endParaRPr lang="en-US"/>
          </a:p>
        </p:txBody>
      </p:sp>
    </p:spTree>
    <p:extLst>
      <p:ext uri="{BB962C8B-B14F-4D97-AF65-F5344CB8AC3E}">
        <p14:creationId xmlns:p14="http://schemas.microsoft.com/office/powerpoint/2010/main" val="364479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Looking left to right, we see the model size increases by an order of magnitude.  Comparing SRAM….</a:t>
            </a:r>
          </a:p>
          <a:p>
            <a:endParaRPr lang="en-US" dirty="0"/>
          </a:p>
          <a:p>
            <a:r>
              <a:rPr lang="en-US" dirty="0"/>
              <a:t>So, we see how model selection impacts the memory and time, we need for inference.  But two more things may jump out at you looking at these results.  You may have heard Neural Nets are king, this doesn’t support that idea, we will talk about that in a moment, but first notice how each of these results show a different number of features.  What are these and why are they important? </a:t>
            </a:r>
          </a:p>
        </p:txBody>
      </p:sp>
      <p:sp>
        <p:nvSpPr>
          <p:cNvPr id="4" name="Slide Number Placeholder 3"/>
          <p:cNvSpPr>
            <a:spLocks noGrp="1"/>
          </p:cNvSpPr>
          <p:nvPr>
            <p:ph type="sldNum" sz="quarter" idx="5"/>
          </p:nvPr>
        </p:nvSpPr>
        <p:spPr/>
        <p:txBody>
          <a:bodyPr/>
          <a:lstStyle/>
          <a:p>
            <a:fld id="{BFF8CB49-A7FB-5E4A-B599-DE2118135120}" type="slidenum">
              <a:rPr lang="en-US" smtClean="0"/>
              <a:t>13</a:t>
            </a:fld>
            <a:endParaRPr lang="en-US"/>
          </a:p>
        </p:txBody>
      </p:sp>
    </p:spTree>
    <p:extLst>
      <p:ext uri="{BB962C8B-B14F-4D97-AF65-F5344CB8AC3E}">
        <p14:creationId xmlns:p14="http://schemas.microsoft.com/office/powerpoint/2010/main" val="236025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Has their own has their tools</a:t>
            </a:r>
          </a:p>
        </p:txBody>
      </p:sp>
      <p:sp>
        <p:nvSpPr>
          <p:cNvPr id="4" name="Slide Number Placeholder 3"/>
          <p:cNvSpPr>
            <a:spLocks noGrp="1"/>
          </p:cNvSpPr>
          <p:nvPr>
            <p:ph type="sldNum" sz="quarter" idx="5"/>
          </p:nvPr>
        </p:nvSpPr>
        <p:spPr/>
        <p:txBody>
          <a:bodyPr/>
          <a:lstStyle/>
          <a:p>
            <a:fld id="{BFF8CB49-A7FB-5E4A-B599-DE2118135120}" type="slidenum">
              <a:rPr lang="en-US" smtClean="0"/>
              <a:t>15</a:t>
            </a:fld>
            <a:endParaRPr lang="en-US"/>
          </a:p>
        </p:txBody>
      </p:sp>
    </p:spTree>
    <p:extLst>
      <p:ext uri="{BB962C8B-B14F-4D97-AF65-F5344CB8AC3E}">
        <p14:creationId xmlns:p14="http://schemas.microsoft.com/office/powerpoint/2010/main" val="251860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18</a:t>
            </a:fld>
            <a:endParaRPr lang="en-US"/>
          </a:p>
        </p:txBody>
      </p:sp>
    </p:spTree>
    <p:extLst>
      <p:ext uri="{BB962C8B-B14F-4D97-AF65-F5344CB8AC3E}">
        <p14:creationId xmlns:p14="http://schemas.microsoft.com/office/powerpoint/2010/main" val="284355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4A5226-3CA5-4FBD-9584-524FABA359C5}" type="slidenum">
              <a:rPr lang="en-US" smtClean="0"/>
              <a:t>20</a:t>
            </a:fld>
            <a:endParaRPr lang="en-US"/>
          </a:p>
        </p:txBody>
      </p:sp>
    </p:spTree>
    <p:extLst>
      <p:ext uri="{BB962C8B-B14F-4D97-AF65-F5344CB8AC3E}">
        <p14:creationId xmlns:p14="http://schemas.microsoft.com/office/powerpoint/2010/main" val="108405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a:t>Neural</a:t>
                </a:r>
                <a:r>
                  <a:rPr lang="en-US" baseline="0"/>
                  <a:t> structure is a fundamental unit of NNs, remarkably simple, all kinds of Learning can merge from this simple structure so it worth reflecting on it for moment.  There are many resources in the wild to help you understand how this structure is used…</a:t>
                </a:r>
              </a:p>
              <a:p>
                <a:pPr lvl="0"/>
                <a:endParaRPr lang="en-US" baseline="0"/>
              </a:p>
              <a:p>
                <a:pPr lvl="0"/>
                <a:r>
                  <a:rPr lang="en-US" baseline="0"/>
                  <a:t>In comes n inputs of data…. </a:t>
                </a:r>
              </a:p>
              <a:p>
                <a:pPr lvl="0"/>
                <a:r>
                  <a:rPr lang="en-US"/>
                  <a:t>Over many iterations (epochs) with labelled data, the weights (</a:t>
                </a:r>
                <a14:m>
                  <m:oMath xmlns:m="http://schemas.openxmlformats.org/officeDocument/2006/math">
                    <m:r>
                      <a:rPr lang="en-US" b="1" i="1" dirty="0">
                        <a:latin typeface="Cambria Math" panose="02040503050406030204" pitchFamily="18" charset="0"/>
                      </a:rPr>
                      <m:t>𝒘</m:t>
                    </m:r>
                    <m:r>
                      <a:rPr lang="en-US" b="1" i="1" dirty="0" smtClean="0">
                        <a:latin typeface="Cambria Math" panose="02040503050406030204" pitchFamily="18" charset="0"/>
                      </a:rPr>
                      <m:t>)</m:t>
                    </m:r>
                  </m:oMath>
                </a14:m>
                <a:r>
                  <a:rPr lang="en-US"/>
                  <a:t> are found which maximize prediction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oMath>
                </a14:m>
                <a:r>
                  <a:rPr lang="en-US"/>
                  <a:t>) accuracy</a:t>
                </a:r>
              </a:p>
              <a:p>
                <a:pPr lvl="0"/>
                <a:endParaRPr lang="en-US"/>
              </a:p>
              <a:p>
                <a:pPr lvl="0"/>
                <a:r>
                  <a:rPr lang="en-US"/>
                  <a:t>When new unseen data (</a:t>
                </a:r>
                <a14:m>
                  <m:oMath xmlns:m="http://schemas.openxmlformats.org/officeDocument/2006/math">
                    <m:r>
                      <a:rPr lang="en-US" b="1" i="1" dirty="0">
                        <a:latin typeface="Cambria Math" panose="02040503050406030204" pitchFamily="18" charset="0"/>
                      </a:rPr>
                      <m:t>𝒙</m:t>
                    </m:r>
                  </m:oMath>
                </a14:m>
                <a:r>
                  <a:rPr lang="en-US"/>
                  <a:t>) arrives, the model uses trained weights for inference</a:t>
                </a:r>
              </a:p>
              <a:p>
                <a:endParaRPr lang="en-US"/>
              </a:p>
            </p:txBody>
          </p:sp>
        </mc:Choice>
        <mc:Fallback xmlns="">
          <p:sp>
            <p:nvSpPr>
              <p:cNvPr id="3" name="Notes Placeholder 2"/>
              <p:cNvSpPr>
                <a:spLocks noGrp="1"/>
              </p:cNvSpPr>
              <p:nvPr>
                <p:ph type="body" idx="1"/>
              </p:nvPr>
            </p:nvSpPr>
            <p:spPr/>
            <p:txBody>
              <a:bodyPr/>
              <a:lstStyle/>
              <a:p>
                <a:pPr lvl="0"/>
                <a:r>
                  <a:rPr lang="en-US"/>
                  <a:t>Neural</a:t>
                </a:r>
                <a:r>
                  <a:rPr lang="en-US" baseline="0"/>
                  <a:t> structure is a fundamental unit of NNs, remarkably simple, all kinds of Learning can merge from this simple structure so it worth reflecting on it for moment.  There are many resources in the wild to help you understand how this structure is used…</a:t>
                </a:r>
              </a:p>
              <a:p>
                <a:pPr lvl="0"/>
                <a:endParaRPr lang="en-US" baseline="0"/>
              </a:p>
              <a:p>
                <a:pPr lvl="0"/>
                <a:r>
                  <a:rPr lang="en-US" baseline="0"/>
                  <a:t>In comes n inputs of data…. </a:t>
                </a:r>
              </a:p>
              <a:p>
                <a:pPr lvl="0"/>
                <a:r>
                  <a:rPr lang="en-US"/>
                  <a:t>Over many iterations (epochs) with labelled data, the weights (</a:t>
                </a:r>
                <a:r>
                  <a:rPr lang="en-US" b="1" i="0" dirty="0">
                    <a:latin typeface="Cambria Math" panose="02040503050406030204" pitchFamily="18" charset="0"/>
                  </a:rPr>
                  <a:t>𝒘)</a:t>
                </a:r>
                <a:r>
                  <a:rPr lang="en-US"/>
                  <a:t> are found which maximize prediction (</a:t>
                </a:r>
                <a:r>
                  <a:rPr lang="en-US" i="0" dirty="0">
                    <a:latin typeface="Cambria Math" panose="02040503050406030204" pitchFamily="18" charset="0"/>
                  </a:rPr>
                  <a:t>𝑦 ̂</a:t>
                </a:r>
                <a:r>
                  <a:rPr lang="en-US"/>
                  <a:t>) accuracy</a:t>
                </a:r>
              </a:p>
              <a:p>
                <a:pPr lvl="0"/>
                <a:endParaRPr lang="en-US"/>
              </a:p>
              <a:p>
                <a:pPr lvl="0"/>
                <a:r>
                  <a:rPr lang="en-US"/>
                  <a:t>When new unseen data (</a:t>
                </a:r>
                <a:r>
                  <a:rPr lang="en-US" b="1" i="0" dirty="0">
                    <a:latin typeface="Cambria Math" panose="02040503050406030204" pitchFamily="18" charset="0"/>
                  </a:rPr>
                  <a:t>𝒙</a:t>
                </a:r>
                <a:r>
                  <a:rPr lang="en-US"/>
                  <a:t>) arrives, the model uses trained weights for inference</a:t>
                </a:r>
              </a:p>
              <a:p>
                <a:endParaRPr lang="en-US"/>
              </a:p>
            </p:txBody>
          </p:sp>
        </mc:Fallback>
      </mc:AlternateContent>
      <p:sp>
        <p:nvSpPr>
          <p:cNvPr id="4" name="Slide Number Placeholder 3"/>
          <p:cNvSpPr>
            <a:spLocks noGrp="1"/>
          </p:cNvSpPr>
          <p:nvPr>
            <p:ph type="sldNum" sz="quarter" idx="5"/>
          </p:nvPr>
        </p:nvSpPr>
        <p:spPr/>
        <p:txBody>
          <a:bodyPr/>
          <a:lstStyle/>
          <a:p>
            <a:fld id="{BFF8CB49-A7FB-5E4A-B599-DE2118135120}" type="slidenum">
              <a:rPr lang="en-US" smtClean="0"/>
              <a:t>22</a:t>
            </a:fld>
            <a:endParaRPr lang="en-US"/>
          </a:p>
        </p:txBody>
      </p:sp>
    </p:spTree>
    <p:extLst>
      <p:ext uri="{BB962C8B-B14F-4D97-AF65-F5344CB8AC3E}">
        <p14:creationId xmlns:p14="http://schemas.microsoft.com/office/powerpoint/2010/main" val="345124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23</a:t>
            </a:fld>
            <a:endParaRPr lang="en-US"/>
          </a:p>
        </p:txBody>
      </p:sp>
    </p:spTree>
    <p:extLst>
      <p:ext uri="{BB962C8B-B14F-4D97-AF65-F5344CB8AC3E}">
        <p14:creationId xmlns:p14="http://schemas.microsoft.com/office/powerpoint/2010/main" val="1681194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dirty="0"/>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4" name="Slide Number Placeholder 8">
            <a:extLst>
              <a:ext uri="{FF2B5EF4-FFF2-40B4-BE49-F238E27FC236}">
                <a16:creationId xmlns:a16="http://schemas.microsoft.com/office/drawing/2014/main" id="{CF750018-A4D6-1844-ABEB-36F0723124EE}"/>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7" name="Group 6">
            <a:extLst>
              <a:ext uri="{FF2B5EF4-FFF2-40B4-BE49-F238E27FC236}">
                <a16:creationId xmlns:a16="http://schemas.microsoft.com/office/drawing/2014/main" id="{F054FF79-E97B-4A45-8531-09115531EF4A}"/>
              </a:ext>
            </a:extLst>
          </p:cNvPr>
          <p:cNvGrpSpPr/>
          <p:nvPr userDrawn="1"/>
        </p:nvGrpSpPr>
        <p:grpSpPr>
          <a:xfrm>
            <a:off x="3984798" y="6596323"/>
            <a:ext cx="3594287" cy="261677"/>
            <a:chOff x="3984798" y="6596323"/>
            <a:chExt cx="3594287" cy="261677"/>
          </a:xfrm>
        </p:grpSpPr>
        <p:sp>
          <p:nvSpPr>
            <p:cNvPr id="8" name="TextBox 7">
              <a:extLst>
                <a:ext uri="{FF2B5EF4-FFF2-40B4-BE49-F238E27FC236}">
                  <a16:creationId xmlns:a16="http://schemas.microsoft.com/office/drawing/2014/main" id="{A96C4752-EFF3-2B44-8E4B-F4DEFD9A25AA}"/>
                </a:ext>
              </a:extLst>
            </p:cNvPr>
            <p:cNvSpPr txBox="1"/>
            <p:nvPr userDrawn="1"/>
          </p:nvSpPr>
          <p:spPr>
            <a:xfrm>
              <a:off x="3984798" y="6596323"/>
              <a:ext cx="3594287" cy="246221"/>
            </a:xfrm>
            <a:prstGeom prst="rect">
              <a:avLst/>
            </a:prstGeom>
            <a:noFill/>
          </p:spPr>
          <p:txBody>
            <a:bodyPr wrap="square" rtlCol="0">
              <a:spAutoFit/>
            </a:bodyPr>
            <a:lstStyle/>
            <a:p>
              <a:pPr algn="r"/>
              <a:fld id="{3BFC65E3-DBEB-1842-AA6D-2998A3A3FD5B}"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9" name="Rectangle 8">
              <a:extLst>
                <a:ext uri="{FF2B5EF4-FFF2-40B4-BE49-F238E27FC236}">
                  <a16:creationId xmlns:a16="http://schemas.microsoft.com/office/drawing/2014/main" id="{12E21974-58F0-B847-85B6-BB315041D59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TextBox 9">
              <a:extLst>
                <a:ext uri="{FF2B5EF4-FFF2-40B4-BE49-F238E27FC236}">
                  <a16:creationId xmlns:a16="http://schemas.microsoft.com/office/drawing/2014/main" id="{41A98491-2152-B244-BD39-4FE185E36846}"/>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dirty="0"/>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6" name="Slide Number Placeholder 8">
            <a:extLst>
              <a:ext uri="{FF2B5EF4-FFF2-40B4-BE49-F238E27FC236}">
                <a16:creationId xmlns:a16="http://schemas.microsoft.com/office/drawing/2014/main" id="{ACCBDF1D-727A-8D40-8A82-92589DBBC3CA}"/>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8" name="Group 7">
            <a:extLst>
              <a:ext uri="{FF2B5EF4-FFF2-40B4-BE49-F238E27FC236}">
                <a16:creationId xmlns:a16="http://schemas.microsoft.com/office/drawing/2014/main" id="{33604027-1BF3-C14F-877E-5C7EE39F69C0}"/>
              </a:ext>
            </a:extLst>
          </p:cNvPr>
          <p:cNvGrpSpPr/>
          <p:nvPr userDrawn="1"/>
        </p:nvGrpSpPr>
        <p:grpSpPr>
          <a:xfrm>
            <a:off x="3984798" y="6596323"/>
            <a:ext cx="3594287" cy="261677"/>
            <a:chOff x="3984798" y="6596323"/>
            <a:chExt cx="3594287" cy="261677"/>
          </a:xfrm>
        </p:grpSpPr>
        <p:sp>
          <p:nvSpPr>
            <p:cNvPr id="9" name="TextBox 8">
              <a:extLst>
                <a:ext uri="{FF2B5EF4-FFF2-40B4-BE49-F238E27FC236}">
                  <a16:creationId xmlns:a16="http://schemas.microsoft.com/office/drawing/2014/main" id="{B834F8B5-2138-234E-903C-B35966BCD117}"/>
                </a:ext>
              </a:extLst>
            </p:cNvPr>
            <p:cNvSpPr txBox="1"/>
            <p:nvPr userDrawn="1"/>
          </p:nvSpPr>
          <p:spPr>
            <a:xfrm>
              <a:off x="3984798" y="6596323"/>
              <a:ext cx="3594287" cy="246221"/>
            </a:xfrm>
            <a:prstGeom prst="rect">
              <a:avLst/>
            </a:prstGeom>
            <a:noFill/>
          </p:spPr>
          <p:txBody>
            <a:bodyPr wrap="square" rtlCol="0">
              <a:spAutoFit/>
            </a:bodyPr>
            <a:lstStyle/>
            <a:p>
              <a:pPr algn="r"/>
              <a:fld id="{69AB5E9E-CCD6-9040-9CA1-3DCB3C4DE5FC}"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0" name="Rectangle 9">
              <a:extLst>
                <a:ext uri="{FF2B5EF4-FFF2-40B4-BE49-F238E27FC236}">
                  <a16:creationId xmlns:a16="http://schemas.microsoft.com/office/drawing/2014/main" id="{30394146-079F-A945-B1E9-105CEE8A4D91}"/>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8F7A5633-2AD4-2D44-AC80-6A32A00CAC6A}"/>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3" name="Slide Number Placeholder 8">
            <a:extLst>
              <a:ext uri="{FF2B5EF4-FFF2-40B4-BE49-F238E27FC236}">
                <a16:creationId xmlns:a16="http://schemas.microsoft.com/office/drawing/2014/main" id="{C025A1E1-D99B-A04E-A12E-D4E8E63C0B3D}"/>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5" name="Group 4">
            <a:extLst>
              <a:ext uri="{FF2B5EF4-FFF2-40B4-BE49-F238E27FC236}">
                <a16:creationId xmlns:a16="http://schemas.microsoft.com/office/drawing/2014/main" id="{28C8A96F-9EB8-7740-A265-0BBDA7FB1BFC}"/>
              </a:ext>
            </a:extLst>
          </p:cNvPr>
          <p:cNvGrpSpPr/>
          <p:nvPr userDrawn="1"/>
        </p:nvGrpSpPr>
        <p:grpSpPr>
          <a:xfrm>
            <a:off x="3984798" y="6596323"/>
            <a:ext cx="3594287" cy="261677"/>
            <a:chOff x="3984798" y="6596323"/>
            <a:chExt cx="3594287" cy="261677"/>
          </a:xfrm>
        </p:grpSpPr>
        <p:sp>
          <p:nvSpPr>
            <p:cNvPr id="6" name="TextBox 5">
              <a:extLst>
                <a:ext uri="{FF2B5EF4-FFF2-40B4-BE49-F238E27FC236}">
                  <a16:creationId xmlns:a16="http://schemas.microsoft.com/office/drawing/2014/main" id="{D3354E03-A149-934A-8EE2-DADBA3C644C3}"/>
                </a:ext>
              </a:extLst>
            </p:cNvPr>
            <p:cNvSpPr txBox="1"/>
            <p:nvPr userDrawn="1"/>
          </p:nvSpPr>
          <p:spPr>
            <a:xfrm>
              <a:off x="3984798" y="6596323"/>
              <a:ext cx="3594287" cy="246221"/>
            </a:xfrm>
            <a:prstGeom prst="rect">
              <a:avLst/>
            </a:prstGeom>
            <a:noFill/>
          </p:spPr>
          <p:txBody>
            <a:bodyPr wrap="square" rtlCol="0">
              <a:spAutoFit/>
            </a:bodyPr>
            <a:lstStyle/>
            <a:p>
              <a:pPr algn="r"/>
              <a:fld id="{47A855CC-F7C0-7640-82CB-E23B5A29FE53}"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7" name="Rectangle 6">
              <a:extLst>
                <a:ext uri="{FF2B5EF4-FFF2-40B4-BE49-F238E27FC236}">
                  <a16:creationId xmlns:a16="http://schemas.microsoft.com/office/drawing/2014/main" id="{783E9907-5B53-D94D-B91B-5D80BFCB4C3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a:extLst>
                <a:ext uri="{FF2B5EF4-FFF2-40B4-BE49-F238E27FC236}">
                  <a16:creationId xmlns:a16="http://schemas.microsoft.com/office/drawing/2014/main" id="{1D8318FC-FB83-DD43-9569-4DB052814862}"/>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77893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8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dirty="0"/>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6" name="Slide Number Placeholder 8">
            <a:extLst>
              <a:ext uri="{FF2B5EF4-FFF2-40B4-BE49-F238E27FC236}">
                <a16:creationId xmlns:a16="http://schemas.microsoft.com/office/drawing/2014/main" id="{04FD760F-7C5E-4E44-B69C-EB85837D793F}"/>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6C4036F-02D0-6547-A814-7D5AACFEC9E8}"/>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9932804D-F1B0-0D45-8469-4C00B2E72DCD}"/>
                </a:ext>
              </a:extLst>
            </p:cNvPr>
            <p:cNvSpPr txBox="1"/>
            <p:nvPr userDrawn="1"/>
          </p:nvSpPr>
          <p:spPr>
            <a:xfrm>
              <a:off x="3984798" y="6596323"/>
              <a:ext cx="3594287" cy="246221"/>
            </a:xfrm>
            <a:prstGeom prst="rect">
              <a:avLst/>
            </a:prstGeom>
            <a:noFill/>
          </p:spPr>
          <p:txBody>
            <a:bodyPr wrap="square" rtlCol="0">
              <a:spAutoFit/>
            </a:bodyPr>
            <a:lstStyle/>
            <a:p>
              <a:pPr algn="r"/>
              <a:fld id="{1CA5AD87-2C2E-CE40-A88B-1ABF9938A991}"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91A83DFC-2408-9140-996A-1BFC995DB1BA}"/>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TextBox 11">
              <a:extLst>
                <a:ext uri="{FF2B5EF4-FFF2-40B4-BE49-F238E27FC236}">
                  <a16:creationId xmlns:a16="http://schemas.microsoft.com/office/drawing/2014/main" id="{01B3A264-B363-DC44-BE09-4733DFA5AC2F}"/>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306830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dirty="0"/>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8" name="Slide Number Placeholder 8">
            <a:extLst>
              <a:ext uri="{FF2B5EF4-FFF2-40B4-BE49-F238E27FC236}">
                <a16:creationId xmlns:a16="http://schemas.microsoft.com/office/drawing/2014/main" id="{E1704FFC-4F15-324D-96E6-976EE1494825}"/>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BF42D503-9A96-D64F-9F2A-686838B59E92}"/>
              </a:ext>
            </a:extLst>
          </p:cNvPr>
          <p:cNvGrpSpPr/>
          <p:nvPr userDrawn="1"/>
        </p:nvGrpSpPr>
        <p:grpSpPr>
          <a:xfrm>
            <a:off x="3984798" y="6596323"/>
            <a:ext cx="3594287" cy="261677"/>
            <a:chOff x="3984798" y="6596323"/>
            <a:chExt cx="3594287" cy="261677"/>
          </a:xfrm>
        </p:grpSpPr>
        <p:sp>
          <p:nvSpPr>
            <p:cNvPr id="11" name="TextBox 10">
              <a:extLst>
                <a:ext uri="{FF2B5EF4-FFF2-40B4-BE49-F238E27FC236}">
                  <a16:creationId xmlns:a16="http://schemas.microsoft.com/office/drawing/2014/main" id="{E79DA906-E77A-5240-98D3-F3FA40331838}"/>
                </a:ext>
              </a:extLst>
            </p:cNvPr>
            <p:cNvSpPr txBox="1"/>
            <p:nvPr userDrawn="1"/>
          </p:nvSpPr>
          <p:spPr>
            <a:xfrm>
              <a:off x="3984798" y="6596323"/>
              <a:ext cx="3594287" cy="246221"/>
            </a:xfrm>
            <a:prstGeom prst="rect">
              <a:avLst/>
            </a:prstGeom>
            <a:noFill/>
          </p:spPr>
          <p:txBody>
            <a:bodyPr wrap="square" rtlCol="0">
              <a:spAutoFit/>
            </a:bodyPr>
            <a:lstStyle/>
            <a:p>
              <a:pPr algn="r"/>
              <a:fld id="{6B651317-B18C-E948-B990-13010FE9F46D}"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2" name="Rectangle 11">
              <a:extLst>
                <a:ext uri="{FF2B5EF4-FFF2-40B4-BE49-F238E27FC236}">
                  <a16:creationId xmlns:a16="http://schemas.microsoft.com/office/drawing/2014/main" id="{18C4F890-E5A4-0844-9DAE-418C6FA03CF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Box 12">
              <a:extLst>
                <a:ext uri="{FF2B5EF4-FFF2-40B4-BE49-F238E27FC236}">
                  <a16:creationId xmlns:a16="http://schemas.microsoft.com/office/drawing/2014/main" id="{8747B63C-8A0B-7B43-8B1E-3F2EE21776C4}"/>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dirty="0"/>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8" name="Slide Number Placeholder 8">
            <a:extLst>
              <a:ext uri="{FF2B5EF4-FFF2-40B4-BE49-F238E27FC236}">
                <a16:creationId xmlns:a16="http://schemas.microsoft.com/office/drawing/2014/main" id="{AD67FA37-0073-AF47-8F1C-C046BC1C223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D1FA29F-D3D1-B743-BF1F-4F74E9BFBE96}"/>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C4D98CAA-53AB-CA40-BB99-AC8568C9C965}"/>
                </a:ext>
              </a:extLst>
            </p:cNvPr>
            <p:cNvSpPr txBox="1"/>
            <p:nvPr userDrawn="1"/>
          </p:nvSpPr>
          <p:spPr>
            <a:xfrm>
              <a:off x="3984798" y="6596323"/>
              <a:ext cx="3594287" cy="246221"/>
            </a:xfrm>
            <a:prstGeom prst="rect">
              <a:avLst/>
            </a:prstGeom>
            <a:noFill/>
          </p:spPr>
          <p:txBody>
            <a:bodyPr wrap="square" rtlCol="0">
              <a:spAutoFit/>
            </a:bodyPr>
            <a:lstStyle/>
            <a:p>
              <a:pPr algn="r"/>
              <a:fld id="{493471D4-F779-B244-9C40-C480DA421F1D}"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135653C1-7F81-CF47-B063-A8C4BC3DF14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TextBox 11">
              <a:extLst>
                <a:ext uri="{FF2B5EF4-FFF2-40B4-BE49-F238E27FC236}">
                  <a16:creationId xmlns:a16="http://schemas.microsoft.com/office/drawing/2014/main" id="{713EB453-955B-B940-9782-A882942161A9}"/>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8" name="Slide Number Placeholder 8">
            <a:extLst>
              <a:ext uri="{FF2B5EF4-FFF2-40B4-BE49-F238E27FC236}">
                <a16:creationId xmlns:a16="http://schemas.microsoft.com/office/drawing/2014/main" id="{78986A39-4957-2843-AFDE-E6160A6C0548}"/>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1" name="Group 10">
            <a:extLst>
              <a:ext uri="{FF2B5EF4-FFF2-40B4-BE49-F238E27FC236}">
                <a16:creationId xmlns:a16="http://schemas.microsoft.com/office/drawing/2014/main" id="{E82C2564-89A5-B045-B11D-EC2B6C4EF263}"/>
              </a:ext>
            </a:extLst>
          </p:cNvPr>
          <p:cNvGrpSpPr/>
          <p:nvPr userDrawn="1"/>
        </p:nvGrpSpPr>
        <p:grpSpPr>
          <a:xfrm>
            <a:off x="3984798" y="6596323"/>
            <a:ext cx="3594287" cy="261677"/>
            <a:chOff x="3984798" y="6596323"/>
            <a:chExt cx="3594287" cy="261677"/>
          </a:xfrm>
        </p:grpSpPr>
        <p:sp>
          <p:nvSpPr>
            <p:cNvPr id="12" name="TextBox 11">
              <a:extLst>
                <a:ext uri="{FF2B5EF4-FFF2-40B4-BE49-F238E27FC236}">
                  <a16:creationId xmlns:a16="http://schemas.microsoft.com/office/drawing/2014/main" id="{B46810D8-1F1D-2E44-98D2-9655BDEBA9A9}"/>
                </a:ext>
              </a:extLst>
            </p:cNvPr>
            <p:cNvSpPr txBox="1"/>
            <p:nvPr userDrawn="1"/>
          </p:nvSpPr>
          <p:spPr>
            <a:xfrm>
              <a:off x="3984798" y="6596323"/>
              <a:ext cx="3594287" cy="246221"/>
            </a:xfrm>
            <a:prstGeom prst="rect">
              <a:avLst/>
            </a:prstGeom>
            <a:noFill/>
          </p:spPr>
          <p:txBody>
            <a:bodyPr wrap="square" rtlCol="0">
              <a:spAutoFit/>
            </a:bodyPr>
            <a:lstStyle/>
            <a:p>
              <a:pPr algn="r"/>
              <a:fld id="{D5B9D91C-B319-6740-B041-91E92A828C26}"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3" name="Rectangle 12">
              <a:extLst>
                <a:ext uri="{FF2B5EF4-FFF2-40B4-BE49-F238E27FC236}">
                  <a16:creationId xmlns:a16="http://schemas.microsoft.com/office/drawing/2014/main" id="{8CD45905-001C-3245-A3FD-ABDBA73B7BBC}"/>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CF045E37-2F57-AB4C-8037-7C0BF70F4E15}"/>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dirty="0"/>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8" name="Slide Number Placeholder 8">
            <a:extLst>
              <a:ext uri="{FF2B5EF4-FFF2-40B4-BE49-F238E27FC236}">
                <a16:creationId xmlns:a16="http://schemas.microsoft.com/office/drawing/2014/main" id="{2D0980E6-4C36-ED4A-BBAC-FCB3FD474E42}"/>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2" name="Group 11">
            <a:extLst>
              <a:ext uri="{FF2B5EF4-FFF2-40B4-BE49-F238E27FC236}">
                <a16:creationId xmlns:a16="http://schemas.microsoft.com/office/drawing/2014/main" id="{FEE4F5BD-A8B2-8A43-8F9D-27796637426D}"/>
              </a:ext>
            </a:extLst>
          </p:cNvPr>
          <p:cNvGrpSpPr/>
          <p:nvPr userDrawn="1"/>
        </p:nvGrpSpPr>
        <p:grpSpPr>
          <a:xfrm>
            <a:off x="3984798" y="6596323"/>
            <a:ext cx="3594287" cy="261677"/>
            <a:chOff x="3984798" y="6596323"/>
            <a:chExt cx="3594287" cy="261677"/>
          </a:xfrm>
        </p:grpSpPr>
        <p:sp>
          <p:nvSpPr>
            <p:cNvPr id="13" name="TextBox 12">
              <a:extLst>
                <a:ext uri="{FF2B5EF4-FFF2-40B4-BE49-F238E27FC236}">
                  <a16:creationId xmlns:a16="http://schemas.microsoft.com/office/drawing/2014/main" id="{56AB45CE-9A16-9D42-B335-40FCBA3C7672}"/>
                </a:ext>
              </a:extLst>
            </p:cNvPr>
            <p:cNvSpPr txBox="1"/>
            <p:nvPr userDrawn="1"/>
          </p:nvSpPr>
          <p:spPr>
            <a:xfrm>
              <a:off x="3984798" y="6596323"/>
              <a:ext cx="3594287" cy="246221"/>
            </a:xfrm>
            <a:prstGeom prst="rect">
              <a:avLst/>
            </a:prstGeom>
            <a:noFill/>
          </p:spPr>
          <p:txBody>
            <a:bodyPr wrap="square" rtlCol="0">
              <a:spAutoFit/>
            </a:bodyPr>
            <a:lstStyle/>
            <a:p>
              <a:pPr algn="r"/>
              <a:fld id="{DA8F7AB5-BFE5-D543-9ED3-50EAB714655D}"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4" name="Rectangle 13">
              <a:extLst>
                <a:ext uri="{FF2B5EF4-FFF2-40B4-BE49-F238E27FC236}">
                  <a16:creationId xmlns:a16="http://schemas.microsoft.com/office/drawing/2014/main" id="{2B272549-DB7B-3E4B-A9DF-41399001725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Box 14">
              <a:extLst>
                <a:ext uri="{FF2B5EF4-FFF2-40B4-BE49-F238E27FC236}">
                  <a16:creationId xmlns:a16="http://schemas.microsoft.com/office/drawing/2014/main" id="{C5593CC7-18E5-1E4B-B493-BCCB1352C41B}"/>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12" name="Slide Number Placeholder 8">
            <a:extLst>
              <a:ext uri="{FF2B5EF4-FFF2-40B4-BE49-F238E27FC236}">
                <a16:creationId xmlns:a16="http://schemas.microsoft.com/office/drawing/2014/main" id="{884F7A06-CF40-064F-B9BE-F69B2DFE502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3" name="Group 12">
            <a:extLst>
              <a:ext uri="{FF2B5EF4-FFF2-40B4-BE49-F238E27FC236}">
                <a16:creationId xmlns:a16="http://schemas.microsoft.com/office/drawing/2014/main" id="{77ED839D-F08B-6B46-82B5-51DE2326DF5F}"/>
              </a:ext>
            </a:extLst>
          </p:cNvPr>
          <p:cNvGrpSpPr/>
          <p:nvPr userDrawn="1"/>
        </p:nvGrpSpPr>
        <p:grpSpPr>
          <a:xfrm>
            <a:off x="3984798" y="6596323"/>
            <a:ext cx="3594287" cy="261677"/>
            <a:chOff x="3984798" y="6596323"/>
            <a:chExt cx="3594287" cy="261677"/>
          </a:xfrm>
        </p:grpSpPr>
        <p:sp>
          <p:nvSpPr>
            <p:cNvPr id="14" name="TextBox 13">
              <a:extLst>
                <a:ext uri="{FF2B5EF4-FFF2-40B4-BE49-F238E27FC236}">
                  <a16:creationId xmlns:a16="http://schemas.microsoft.com/office/drawing/2014/main" id="{3FC1BBAD-8C56-A04F-899C-5B4188A5F5D3}"/>
                </a:ext>
              </a:extLst>
            </p:cNvPr>
            <p:cNvSpPr txBox="1"/>
            <p:nvPr userDrawn="1"/>
          </p:nvSpPr>
          <p:spPr>
            <a:xfrm>
              <a:off x="3984798" y="6596323"/>
              <a:ext cx="3594287" cy="246221"/>
            </a:xfrm>
            <a:prstGeom prst="rect">
              <a:avLst/>
            </a:prstGeom>
            <a:noFill/>
          </p:spPr>
          <p:txBody>
            <a:bodyPr wrap="square" rtlCol="0">
              <a:spAutoFit/>
            </a:bodyPr>
            <a:lstStyle/>
            <a:p>
              <a:pPr algn="r"/>
              <a:fld id="{A25B9A85-EE0A-E54F-AA18-41FF007C6B2F}"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5" name="Rectangle 14">
              <a:extLst>
                <a:ext uri="{FF2B5EF4-FFF2-40B4-BE49-F238E27FC236}">
                  <a16:creationId xmlns:a16="http://schemas.microsoft.com/office/drawing/2014/main" id="{B5CAC621-04E4-3B47-A37C-31D012718AE9}"/>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F966AC5E-3B4D-524B-B3AE-A5267FAD281D}"/>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dirty="0"/>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13" name="Slide Number Placeholder 8">
            <a:extLst>
              <a:ext uri="{FF2B5EF4-FFF2-40B4-BE49-F238E27FC236}">
                <a16:creationId xmlns:a16="http://schemas.microsoft.com/office/drawing/2014/main" id="{099EDC09-5657-6C4E-AE82-350208BA5C37}"/>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4" name="Group 13">
            <a:extLst>
              <a:ext uri="{FF2B5EF4-FFF2-40B4-BE49-F238E27FC236}">
                <a16:creationId xmlns:a16="http://schemas.microsoft.com/office/drawing/2014/main" id="{EFDC922F-64A0-A245-9B54-7182667660D0}"/>
              </a:ext>
            </a:extLst>
          </p:cNvPr>
          <p:cNvGrpSpPr/>
          <p:nvPr userDrawn="1"/>
        </p:nvGrpSpPr>
        <p:grpSpPr>
          <a:xfrm>
            <a:off x="3984798" y="6596323"/>
            <a:ext cx="3594287" cy="261677"/>
            <a:chOff x="3984798" y="6596323"/>
            <a:chExt cx="3594287" cy="261677"/>
          </a:xfrm>
        </p:grpSpPr>
        <p:sp>
          <p:nvSpPr>
            <p:cNvPr id="15" name="TextBox 14">
              <a:extLst>
                <a:ext uri="{FF2B5EF4-FFF2-40B4-BE49-F238E27FC236}">
                  <a16:creationId xmlns:a16="http://schemas.microsoft.com/office/drawing/2014/main" id="{9328C046-B8FC-994F-85A4-8FD25DF19D2F}"/>
                </a:ext>
              </a:extLst>
            </p:cNvPr>
            <p:cNvSpPr txBox="1"/>
            <p:nvPr userDrawn="1"/>
          </p:nvSpPr>
          <p:spPr>
            <a:xfrm>
              <a:off x="3984798" y="6596323"/>
              <a:ext cx="3594287" cy="246221"/>
            </a:xfrm>
            <a:prstGeom prst="rect">
              <a:avLst/>
            </a:prstGeom>
            <a:noFill/>
          </p:spPr>
          <p:txBody>
            <a:bodyPr wrap="square" rtlCol="0">
              <a:spAutoFit/>
            </a:bodyPr>
            <a:lstStyle/>
            <a:p>
              <a:pPr algn="r"/>
              <a:fld id="{AB520446-FD47-794F-A313-0EC6DBF6114F}" type="datetime3">
                <a:rPr lang="en-US" sz="1000" smtClean="0">
                  <a:solidFill>
                    <a:schemeClr val="bg1">
                      <a:lumMod val="65000"/>
                    </a:schemeClr>
                  </a:solidFill>
                </a:rPr>
                <a:t>21 November 2025</a:t>
              </a:fld>
              <a:r>
                <a:rPr lang="en-US" sz="1000" dirty="0">
                  <a:solidFill>
                    <a:schemeClr val="bg1">
                      <a:lumMod val="65000"/>
                    </a:schemeClr>
                  </a:solidFill>
                </a:rPr>
                <a:t> Microchip Technology Inc. and its subsidiaries</a:t>
              </a:r>
            </a:p>
          </p:txBody>
        </p:sp>
        <p:sp>
          <p:nvSpPr>
            <p:cNvPr id="16" name="Rectangle 15">
              <a:extLst>
                <a:ext uri="{FF2B5EF4-FFF2-40B4-BE49-F238E27FC236}">
                  <a16:creationId xmlns:a16="http://schemas.microsoft.com/office/drawing/2014/main" id="{4CEB0F66-0524-644B-A3CD-BA2A1489128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a:extLst>
                <a:ext uri="{FF2B5EF4-FFF2-40B4-BE49-F238E27FC236}">
                  <a16:creationId xmlns:a16="http://schemas.microsoft.com/office/drawing/2014/main" id="{7885BC8B-986D-8044-8033-3156B5F78D3D}"/>
                </a:ext>
              </a:extLst>
            </p:cNvPr>
            <p:cNvSpPr txBox="1"/>
            <p:nvPr userDrawn="1"/>
          </p:nvSpPr>
          <p:spPr>
            <a:xfrm>
              <a:off x="4611329" y="6611779"/>
              <a:ext cx="284763" cy="246221"/>
            </a:xfrm>
            <a:prstGeom prst="rect">
              <a:avLst/>
            </a:prstGeom>
            <a:noFill/>
          </p:spPr>
          <p:txBody>
            <a:bodyPr wrap="square" rtlCol="0">
              <a:spAutoFit/>
            </a:bodyPr>
            <a:lstStyle/>
            <a:p>
              <a:pPr algn="r"/>
              <a:r>
                <a:rPr lang="en-US" sz="1000" dirty="0">
                  <a:solidFill>
                    <a:schemeClr val="bg1">
                      <a:lumMod val="65000"/>
                    </a:schemeClr>
                  </a:solidFill>
                </a:rPr>
                <a:t>©</a:t>
              </a:r>
            </a:p>
          </p:txBody>
        </p:sp>
      </p:gr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endParaRPr lang="en-US" dirty="0">
              <a:latin typeface="Calibri Light" panose="020F0302020204030204" pitchFamily="34" charset="0"/>
              <a:cs typeface="Calibri Light" panose="020F0302020204030204" pitchFamily="34" charset="0"/>
            </a:endParaRPr>
          </a:p>
        </p:txBody>
      </p:sp>
      <p:sp>
        <p:nvSpPr>
          <p:cNvPr id="9" name="Slide Number Placeholder 8">
            <a:extLst>
              <a:ext uri="{FF2B5EF4-FFF2-40B4-BE49-F238E27FC236}">
                <a16:creationId xmlns:a16="http://schemas.microsoft.com/office/drawing/2014/main" id="{A2865650-0440-F143-8EFF-C6F819EF3FF4}"/>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Lst>
  <p:hf sldNum="0"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6.jpeg"/><Relationship Id="rId3" Type="http://schemas.microsoft.com/office/2007/relationships/media" Target="../media/media2.mov"/><Relationship Id="rId7" Type="http://schemas.openxmlformats.org/officeDocument/2006/relationships/image" Target="../media/image55.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6.xml"/><Relationship Id="rId5" Type="http://schemas.openxmlformats.org/officeDocument/2006/relationships/slideLayout" Target="../slideLayouts/slideLayout3.xml"/><Relationship Id="rId10" Type="http://schemas.openxmlformats.org/officeDocument/2006/relationships/image" Target="../media/image58.png"/><Relationship Id="rId4" Type="http://schemas.openxmlformats.org/officeDocument/2006/relationships/video" Target="../media/media2.mov"/><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6.xml"/><Relationship Id="rId4" Type="http://schemas.openxmlformats.org/officeDocument/2006/relationships/hyperlink" Target="https://github.com/k-mchp/d21-wand/blob/main/README.m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s://github.com/mit-han-lab/mcunet" TargetMode="Externa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78.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6"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80.png"/><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79.sv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Layout" Target="../diagrams/layout8.xml"/><Relationship Id="rId7" Type="http://schemas.openxmlformats.org/officeDocument/2006/relationships/image" Target="../media/image86.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854E-F0FA-DA43-9468-0509537A29BE}"/>
              </a:ext>
            </a:extLst>
          </p:cNvPr>
          <p:cNvSpPr>
            <a:spLocks noGrp="1"/>
          </p:cNvSpPr>
          <p:nvPr>
            <p:ph type="ctrTitle"/>
          </p:nvPr>
        </p:nvSpPr>
        <p:spPr/>
        <p:txBody>
          <a:bodyPr/>
          <a:lstStyle/>
          <a:p>
            <a:r>
              <a:rPr lang="en-US" dirty="0"/>
              <a:t>SundAI Hackathon</a:t>
            </a:r>
          </a:p>
        </p:txBody>
      </p:sp>
      <p:sp>
        <p:nvSpPr>
          <p:cNvPr id="3" name="Text Placeholder 2">
            <a:extLst>
              <a:ext uri="{FF2B5EF4-FFF2-40B4-BE49-F238E27FC236}">
                <a16:creationId xmlns:a16="http://schemas.microsoft.com/office/drawing/2014/main" id="{2373D081-4997-FF4D-B75C-F6275A20E91D}"/>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288F16D4-E23A-8B42-AEFF-22E5AFC9F8F0}"/>
              </a:ext>
            </a:extLst>
          </p:cNvPr>
          <p:cNvSpPr>
            <a:spLocks noGrp="1"/>
          </p:cNvSpPr>
          <p:nvPr>
            <p:ph type="body" sz="quarter" idx="13"/>
          </p:nvPr>
        </p:nvSpPr>
        <p:spPr/>
        <p:txBody>
          <a:bodyPr anchor="b" anchorCtr="0"/>
          <a:lstStyle/>
          <a:p>
            <a:r>
              <a:rPr lang="en-US" dirty="0"/>
              <a:t>Toby Sinkinsons</a:t>
            </a:r>
          </a:p>
        </p:txBody>
      </p:sp>
    </p:spTree>
    <p:extLst>
      <p:ext uri="{BB962C8B-B14F-4D97-AF65-F5344CB8AC3E}">
        <p14:creationId xmlns:p14="http://schemas.microsoft.com/office/powerpoint/2010/main" val="2176522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FC45-75B0-12DE-464C-0036FACB6CCD}"/>
              </a:ext>
            </a:extLst>
          </p:cNvPr>
          <p:cNvSpPr>
            <a:spLocks noGrp="1"/>
          </p:cNvSpPr>
          <p:nvPr>
            <p:ph type="title"/>
          </p:nvPr>
        </p:nvSpPr>
        <p:spPr/>
        <p:txBody>
          <a:bodyPr/>
          <a:lstStyle/>
          <a:p>
            <a:r>
              <a:rPr lang="en-US" dirty="0"/>
              <a:t>Where Developers Struggle the Most</a:t>
            </a:r>
          </a:p>
        </p:txBody>
      </p:sp>
      <p:graphicFrame>
        <p:nvGraphicFramePr>
          <p:cNvPr id="6" name="Content Placeholder 5">
            <a:extLst>
              <a:ext uri="{FF2B5EF4-FFF2-40B4-BE49-F238E27FC236}">
                <a16:creationId xmlns:a16="http://schemas.microsoft.com/office/drawing/2014/main" id="{2801D567-184D-D65A-70C6-DB0333684238}"/>
              </a:ext>
            </a:extLst>
          </p:cNvPr>
          <p:cNvGraphicFramePr>
            <a:graphicFrameLocks noGrp="1"/>
          </p:cNvGraphicFramePr>
          <p:nvPr>
            <p:ph sz="quarter" idx="13"/>
            <p:extLst>
              <p:ext uri="{D42A27DB-BD31-4B8C-83A1-F6EECF244321}">
                <p14:modId xmlns:p14="http://schemas.microsoft.com/office/powerpoint/2010/main" val="3053966105"/>
              </p:ext>
            </p:extLst>
          </p:nvPr>
        </p:nvGraphicFramePr>
        <p:xfrm>
          <a:off x="354013" y="922338"/>
          <a:ext cx="11401425" cy="479929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B23ECDDB-1045-29B4-082C-B6E0C0CE6C87}"/>
              </a:ext>
            </a:extLst>
          </p:cNvPr>
          <p:cNvSpPr/>
          <p:nvPr/>
        </p:nvSpPr>
        <p:spPr>
          <a:xfrm>
            <a:off x="354013" y="5721634"/>
            <a:ext cx="8135046" cy="7772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tx1"/>
                </a:solidFill>
              </a:rPr>
              <a:t>Source: Jeff Bier, "Key Challenges and Trends in Embedded Machine Perception," </a:t>
            </a:r>
          </a:p>
          <a:p>
            <a:r>
              <a:rPr lang="en-US" sz="1200" dirty="0">
                <a:solidFill>
                  <a:schemeClr val="tx1"/>
                </a:solidFill>
              </a:rPr>
              <a:t>Embedded World North America, November 2025</a:t>
            </a:r>
          </a:p>
          <a:p>
            <a:r>
              <a:rPr lang="en-US" sz="1200" dirty="0">
                <a:solidFill>
                  <a:schemeClr val="tx1"/>
                </a:solidFill>
              </a:rPr>
              <a:t>© 2025 Edge AI and Vision Alliance. Used for educational purposes.</a:t>
            </a:r>
          </a:p>
        </p:txBody>
      </p:sp>
      <p:sp>
        <p:nvSpPr>
          <p:cNvPr id="8" name="Rectangle 7">
            <a:extLst>
              <a:ext uri="{FF2B5EF4-FFF2-40B4-BE49-F238E27FC236}">
                <a16:creationId xmlns:a16="http://schemas.microsoft.com/office/drawing/2014/main" id="{CA33A93A-5F54-AFC9-C9D8-93B94B771AB8}"/>
              </a:ext>
            </a:extLst>
          </p:cNvPr>
          <p:cNvSpPr/>
          <p:nvPr/>
        </p:nvSpPr>
        <p:spPr>
          <a:xfrm>
            <a:off x="10193867" y="2175933"/>
            <a:ext cx="1994958" cy="2963334"/>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tx1"/>
                </a:solidFill>
              </a:rPr>
              <a:t>(Removed for brevity)</a:t>
            </a:r>
          </a:p>
          <a:p>
            <a:endParaRPr lang="en-US" sz="1200" dirty="0">
              <a:solidFill>
                <a:schemeClr val="tx1"/>
              </a:solidFill>
            </a:endParaRPr>
          </a:p>
          <a:p>
            <a:pPr marL="285750" indent="-285750">
              <a:lnSpc>
                <a:spcPct val="150000"/>
              </a:lnSpc>
              <a:buFont typeface="Arial" panose="020B0604020202020204" pitchFamily="34" charset="0"/>
              <a:buChar char="•"/>
            </a:pPr>
            <a:r>
              <a:rPr lang="en-US" sz="1200" dirty="0">
                <a:solidFill>
                  <a:schemeClr val="tx1"/>
                </a:solidFill>
              </a:rPr>
              <a:t>Hiring</a:t>
            </a:r>
          </a:p>
          <a:p>
            <a:pPr marL="285750" indent="-285750">
              <a:lnSpc>
                <a:spcPct val="150000"/>
              </a:lnSpc>
              <a:buFont typeface="Arial" panose="020B0604020202020204" pitchFamily="34" charset="0"/>
              <a:buChar char="•"/>
            </a:pPr>
            <a:r>
              <a:rPr lang="en-US" sz="1200" dirty="0">
                <a:solidFill>
                  <a:schemeClr val="tx1"/>
                </a:solidFill>
              </a:rPr>
              <a:t>Identifying product capabilities</a:t>
            </a:r>
          </a:p>
          <a:p>
            <a:pPr marL="285750" indent="-285750">
              <a:lnSpc>
                <a:spcPct val="150000"/>
              </a:lnSpc>
              <a:buFont typeface="Arial" panose="020B0604020202020204" pitchFamily="34" charset="0"/>
              <a:buChar char="•"/>
            </a:pPr>
            <a:r>
              <a:rPr lang="en-US" sz="1200" dirty="0">
                <a:solidFill>
                  <a:schemeClr val="tx1"/>
                </a:solidFill>
              </a:rPr>
              <a:t>Software integration</a:t>
            </a:r>
          </a:p>
          <a:p>
            <a:pPr marL="285750" indent="-285750">
              <a:lnSpc>
                <a:spcPct val="150000"/>
              </a:lnSpc>
              <a:buFont typeface="Arial" panose="020B0604020202020204" pitchFamily="34" charset="0"/>
              <a:buChar char="•"/>
            </a:pPr>
            <a:r>
              <a:rPr lang="en-US" sz="1200" dirty="0">
                <a:solidFill>
                  <a:schemeClr val="tx1"/>
                </a:solidFill>
              </a:rPr>
              <a:t>Training people</a:t>
            </a:r>
          </a:p>
          <a:p>
            <a:pPr marL="285750" indent="-285750">
              <a:lnSpc>
                <a:spcPct val="150000"/>
              </a:lnSpc>
              <a:buFont typeface="Arial" panose="020B0604020202020204" pitchFamily="34" charset="0"/>
              <a:buChar char="•"/>
            </a:pPr>
            <a:r>
              <a:rPr lang="en-US" sz="1200" dirty="0">
                <a:solidFill>
                  <a:schemeClr val="tx1"/>
                </a:solidFill>
              </a:rPr>
              <a:t>Hardware design</a:t>
            </a:r>
          </a:p>
          <a:p>
            <a:pPr marL="285750" indent="-285750">
              <a:lnSpc>
                <a:spcPct val="150000"/>
              </a:lnSpc>
              <a:buFont typeface="Arial" panose="020B0604020202020204" pitchFamily="34" charset="0"/>
              <a:buChar char="•"/>
            </a:pPr>
            <a:r>
              <a:rPr lang="en-US" sz="1200" dirty="0">
                <a:solidFill>
                  <a:schemeClr val="tx1"/>
                </a:solidFill>
              </a:rPr>
              <a:t>Identifying hardware platform</a:t>
            </a:r>
          </a:p>
          <a:p>
            <a:pPr marL="285750" indent="-285750">
              <a:lnSpc>
                <a:spcPct val="150000"/>
              </a:lnSpc>
              <a:buFont typeface="Arial" panose="020B0604020202020204" pitchFamily="34" charset="0"/>
              <a:buChar char="•"/>
            </a:pPr>
            <a:r>
              <a:rPr lang="en-US" sz="1200" dirty="0">
                <a:solidFill>
                  <a:schemeClr val="tx1"/>
                </a:solidFill>
              </a:rPr>
              <a:t>Other</a:t>
            </a:r>
          </a:p>
        </p:txBody>
      </p:sp>
      <p:sp>
        <p:nvSpPr>
          <p:cNvPr id="9" name="Rectangle 8">
            <a:extLst>
              <a:ext uri="{FF2B5EF4-FFF2-40B4-BE49-F238E27FC236}">
                <a16:creationId xmlns:a16="http://schemas.microsoft.com/office/drawing/2014/main" id="{3E204D4E-ED54-EB90-595F-8E6031D43960}"/>
              </a:ext>
            </a:extLst>
          </p:cNvPr>
          <p:cNvSpPr/>
          <p:nvPr/>
        </p:nvSpPr>
        <p:spPr>
          <a:xfrm>
            <a:off x="2192867" y="5215466"/>
            <a:ext cx="4013970" cy="279400"/>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5785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420F-373B-5DC5-42BB-6A50A0E1D7A2}"/>
              </a:ext>
            </a:extLst>
          </p:cNvPr>
          <p:cNvSpPr>
            <a:spLocks noGrp="1"/>
          </p:cNvSpPr>
          <p:nvPr>
            <p:ph type="title"/>
          </p:nvPr>
        </p:nvSpPr>
        <p:spPr/>
        <p:txBody>
          <a:bodyPr/>
          <a:lstStyle/>
          <a:p>
            <a:r>
              <a:rPr lang="en-US" dirty="0"/>
              <a:t>Dataset Sourcing</a:t>
            </a:r>
          </a:p>
        </p:txBody>
      </p:sp>
      <p:sp>
        <p:nvSpPr>
          <p:cNvPr id="3" name="Content Placeholder 2">
            <a:extLst>
              <a:ext uri="{FF2B5EF4-FFF2-40B4-BE49-F238E27FC236}">
                <a16:creationId xmlns:a16="http://schemas.microsoft.com/office/drawing/2014/main" id="{9D20A920-CB8E-B763-3709-592DCE2E2CB1}"/>
              </a:ext>
            </a:extLst>
          </p:cNvPr>
          <p:cNvSpPr>
            <a:spLocks noGrp="1"/>
          </p:cNvSpPr>
          <p:nvPr>
            <p:ph sz="quarter" idx="13"/>
          </p:nvPr>
        </p:nvSpPr>
        <p:spPr/>
        <p:txBody>
          <a:bodyPr/>
          <a:lstStyle/>
          <a:p>
            <a:pPr marL="0" indent="0">
              <a:buNone/>
            </a:pPr>
            <a:endParaRPr lang="en-US" dirty="0"/>
          </a:p>
          <a:p>
            <a:endParaRPr lang="en-US" dirty="0"/>
          </a:p>
          <a:p>
            <a:endParaRPr lang="en-US" dirty="0"/>
          </a:p>
        </p:txBody>
      </p:sp>
      <p:pic>
        <p:nvPicPr>
          <p:cNvPr id="4" name="Content Placeholder 5">
            <a:extLst>
              <a:ext uri="{FF2B5EF4-FFF2-40B4-BE49-F238E27FC236}">
                <a16:creationId xmlns:a16="http://schemas.microsoft.com/office/drawing/2014/main" id="{74D97E31-2550-E90E-042A-D2FCCA024D25}"/>
              </a:ext>
            </a:extLst>
          </p:cNvPr>
          <p:cNvPicPr>
            <a:picLocks noChangeAspect="1"/>
          </p:cNvPicPr>
          <p:nvPr/>
        </p:nvPicPr>
        <p:blipFill>
          <a:blip r:embed="rId3"/>
          <a:stretch>
            <a:fillRect/>
          </a:stretch>
        </p:blipFill>
        <p:spPr>
          <a:xfrm>
            <a:off x="933760" y="1521691"/>
            <a:ext cx="6051949" cy="3441970"/>
          </a:xfrm>
          <a:prstGeom prst="rect">
            <a:avLst/>
          </a:prstGeom>
        </p:spPr>
      </p:pic>
      <p:sp>
        <p:nvSpPr>
          <p:cNvPr id="5" name="TextBox 4">
            <a:extLst>
              <a:ext uri="{FF2B5EF4-FFF2-40B4-BE49-F238E27FC236}">
                <a16:creationId xmlns:a16="http://schemas.microsoft.com/office/drawing/2014/main" id="{E588BCA6-8EB0-8852-2B61-CF268DF62BF6}"/>
              </a:ext>
            </a:extLst>
          </p:cNvPr>
          <p:cNvSpPr txBox="1"/>
          <p:nvPr/>
        </p:nvSpPr>
        <p:spPr>
          <a:xfrm>
            <a:off x="7564691" y="2570035"/>
            <a:ext cx="3898900" cy="1200329"/>
          </a:xfrm>
          <a:prstGeom prst="rect">
            <a:avLst/>
          </a:prstGeom>
          <a:noFill/>
        </p:spPr>
        <p:txBody>
          <a:bodyPr wrap="square" rtlCol="0">
            <a:spAutoFit/>
          </a:bodyPr>
          <a:lstStyle/>
          <a:p>
            <a:r>
              <a:rPr lang="en-US" dirty="0"/>
              <a:t>Study motivated to improve upon </a:t>
            </a:r>
            <a:r>
              <a:rPr lang="en-US" b="1" dirty="0"/>
              <a:t>high false positive</a:t>
            </a:r>
            <a:r>
              <a:rPr lang="en-US" dirty="0"/>
              <a:t> </a:t>
            </a:r>
            <a:r>
              <a:rPr lang="en-US" b="1" dirty="0"/>
              <a:t>rate</a:t>
            </a:r>
            <a:r>
              <a:rPr lang="en-US" dirty="0"/>
              <a:t> of rule-based methods</a:t>
            </a:r>
          </a:p>
        </p:txBody>
      </p:sp>
    </p:spTree>
    <p:extLst>
      <p:ext uri="{BB962C8B-B14F-4D97-AF65-F5344CB8AC3E}">
        <p14:creationId xmlns:p14="http://schemas.microsoft.com/office/powerpoint/2010/main" val="229324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1D9C2D0-DBB4-BE79-7C21-D38556C4A40D}"/>
              </a:ext>
            </a:extLst>
          </p:cNvPr>
          <p:cNvSpPr/>
          <p:nvPr/>
        </p:nvSpPr>
        <p:spPr>
          <a:xfrm>
            <a:off x="7218135" y="1300625"/>
            <a:ext cx="2961228" cy="3873910"/>
          </a:xfrm>
          <a:prstGeom prst="roundRect">
            <a:avLst/>
          </a:prstGeom>
          <a:solidFill>
            <a:schemeClr val="accent3">
              <a:lumMod val="20000"/>
              <a:lumOff val="8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A4EB09A4-3C31-93C0-5DF9-11BFE0BE5C87}"/>
              </a:ext>
            </a:extLst>
          </p:cNvPr>
          <p:cNvSpPr/>
          <p:nvPr/>
        </p:nvSpPr>
        <p:spPr>
          <a:xfrm>
            <a:off x="7608380" y="2036170"/>
            <a:ext cx="2180737" cy="2435836"/>
          </a:xfrm>
          <a:prstGeom prst="rect">
            <a:avLst/>
          </a:prstGeom>
          <a:solidFill>
            <a:schemeClr val="bg1"/>
          </a:solidFill>
          <a:ln>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Rounded Corners 3">
            <a:extLst>
              <a:ext uri="{FF2B5EF4-FFF2-40B4-BE49-F238E27FC236}">
                <a16:creationId xmlns:a16="http://schemas.microsoft.com/office/drawing/2014/main" id="{F2F78CDF-1240-7DD7-C8A9-89FEAB0FCC54}"/>
              </a:ext>
            </a:extLst>
          </p:cNvPr>
          <p:cNvSpPr/>
          <p:nvPr/>
        </p:nvSpPr>
        <p:spPr>
          <a:xfrm>
            <a:off x="1018139" y="1258529"/>
            <a:ext cx="2961228" cy="3873910"/>
          </a:xfrm>
          <a:prstGeom prst="roundRect">
            <a:avLst/>
          </a:prstGeom>
          <a:solidFill>
            <a:schemeClr val="accent3">
              <a:lumMod val="20000"/>
              <a:lumOff val="80000"/>
            </a:schemeClr>
          </a:solidFill>
          <a:ln>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FD834345-D910-E58D-5024-750214A3A87C}"/>
              </a:ext>
            </a:extLst>
          </p:cNvPr>
          <p:cNvSpPr/>
          <p:nvPr/>
        </p:nvSpPr>
        <p:spPr>
          <a:xfrm>
            <a:off x="1388610" y="2051064"/>
            <a:ext cx="2180737" cy="2235801"/>
          </a:xfrm>
          <a:prstGeom prst="rect">
            <a:avLst/>
          </a:prstGeom>
          <a:solidFill>
            <a:schemeClr val="bg1"/>
          </a:solidFill>
          <a:ln>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A418D760-63C4-CC86-4F89-42B043366883}"/>
              </a:ext>
            </a:extLst>
          </p:cNvPr>
          <p:cNvSpPr>
            <a:spLocks noGrp="1"/>
          </p:cNvSpPr>
          <p:nvPr>
            <p:ph type="title"/>
          </p:nvPr>
        </p:nvSpPr>
        <p:spPr/>
        <p:txBody>
          <a:bodyPr/>
          <a:lstStyle/>
          <a:p>
            <a:r>
              <a:rPr lang="en-US"/>
              <a:t>AutoML Generates Top Performing Models</a:t>
            </a:r>
          </a:p>
        </p:txBody>
      </p:sp>
      <p:pic>
        <p:nvPicPr>
          <p:cNvPr id="5" name="Picture 4">
            <a:extLst>
              <a:ext uri="{FF2B5EF4-FFF2-40B4-BE49-F238E27FC236}">
                <a16:creationId xmlns:a16="http://schemas.microsoft.com/office/drawing/2014/main" id="{E76734F2-EF53-F253-48BC-FDF5A7D63C43}"/>
              </a:ext>
            </a:extLst>
          </p:cNvPr>
          <p:cNvPicPr>
            <a:picLocks noChangeAspect="1"/>
          </p:cNvPicPr>
          <p:nvPr/>
        </p:nvPicPr>
        <p:blipFill>
          <a:blip r:embed="rId2"/>
          <a:stretch>
            <a:fillRect/>
          </a:stretch>
        </p:blipFill>
        <p:spPr>
          <a:xfrm>
            <a:off x="1423131" y="2294103"/>
            <a:ext cx="2111694" cy="1606397"/>
          </a:xfrm>
          <a:prstGeom prst="rect">
            <a:avLst/>
          </a:prstGeom>
        </p:spPr>
      </p:pic>
      <p:pic>
        <p:nvPicPr>
          <p:cNvPr id="7" name="Picture 2" descr="mplab-machinelearning-color">
            <a:extLst>
              <a:ext uri="{FF2B5EF4-FFF2-40B4-BE49-F238E27FC236}">
                <a16:creationId xmlns:a16="http://schemas.microsoft.com/office/drawing/2014/main" id="{04CE1ECF-E82F-67B4-5047-B14ED61E0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743" y="2194324"/>
            <a:ext cx="2364314" cy="2002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E2F0A5-FC5D-AF7C-8EA8-87E583083D2F}"/>
              </a:ext>
            </a:extLst>
          </p:cNvPr>
          <p:cNvSpPr txBox="1"/>
          <p:nvPr/>
        </p:nvSpPr>
        <p:spPr>
          <a:xfrm>
            <a:off x="1388610" y="4376015"/>
            <a:ext cx="2180738" cy="584775"/>
          </a:xfrm>
          <a:prstGeom prst="rect">
            <a:avLst/>
          </a:prstGeom>
          <a:solidFill>
            <a:schemeClr val="bg2">
              <a:lumMod val="20000"/>
              <a:lumOff val="80000"/>
            </a:schemeClr>
          </a:solidFill>
        </p:spPr>
        <p:txBody>
          <a:bodyPr wrap="square" rtlCol="0">
            <a:spAutoFit/>
          </a:bodyPr>
          <a:lstStyle/>
          <a:p>
            <a:pPr algn="ctr"/>
            <a:r>
              <a:rPr lang="en-US" sz="1600"/>
              <a:t>Sequential time series data</a:t>
            </a:r>
          </a:p>
        </p:txBody>
      </p:sp>
      <p:pic>
        <p:nvPicPr>
          <p:cNvPr id="9" name="Picture 8">
            <a:extLst>
              <a:ext uri="{FF2B5EF4-FFF2-40B4-BE49-F238E27FC236}">
                <a16:creationId xmlns:a16="http://schemas.microsoft.com/office/drawing/2014/main" id="{A8EDEF60-DB2F-0F60-3DA2-F07F545B887F}"/>
              </a:ext>
            </a:extLst>
          </p:cNvPr>
          <p:cNvPicPr>
            <a:picLocks noChangeAspect="1"/>
          </p:cNvPicPr>
          <p:nvPr/>
        </p:nvPicPr>
        <p:blipFill>
          <a:blip r:embed="rId4"/>
          <a:stretch>
            <a:fillRect/>
          </a:stretch>
        </p:blipFill>
        <p:spPr>
          <a:xfrm>
            <a:off x="7676845" y="3048076"/>
            <a:ext cx="2039969" cy="532792"/>
          </a:xfrm>
          <a:prstGeom prst="rect">
            <a:avLst/>
          </a:prstGeom>
        </p:spPr>
      </p:pic>
      <p:pic>
        <p:nvPicPr>
          <p:cNvPr id="10" name="Picture 9">
            <a:extLst>
              <a:ext uri="{FF2B5EF4-FFF2-40B4-BE49-F238E27FC236}">
                <a16:creationId xmlns:a16="http://schemas.microsoft.com/office/drawing/2014/main" id="{DE2A27BB-3633-0BCD-9AA3-0ACC837ABBCE}"/>
              </a:ext>
            </a:extLst>
          </p:cNvPr>
          <p:cNvPicPr>
            <a:picLocks noChangeAspect="1"/>
          </p:cNvPicPr>
          <p:nvPr/>
        </p:nvPicPr>
        <p:blipFill>
          <a:blip r:embed="rId5"/>
          <a:stretch>
            <a:fillRect/>
          </a:stretch>
        </p:blipFill>
        <p:spPr>
          <a:xfrm>
            <a:off x="8367204" y="2227576"/>
            <a:ext cx="658957" cy="640505"/>
          </a:xfrm>
          <a:prstGeom prst="rect">
            <a:avLst/>
          </a:prstGeom>
        </p:spPr>
      </p:pic>
      <p:pic>
        <p:nvPicPr>
          <p:cNvPr id="11" name="Picture 2" descr="Intro to Artificial Neural Networks and Deep Learning - Complete Machine  Learning Package">
            <a:extLst>
              <a:ext uri="{FF2B5EF4-FFF2-40B4-BE49-F238E27FC236}">
                <a16:creationId xmlns:a16="http://schemas.microsoft.com/office/drawing/2014/main" id="{4C4E2181-6733-0189-F81D-8982AFC71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538" y="3718603"/>
            <a:ext cx="946291" cy="5909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8B881C-78CE-CFE6-A939-962DC23322AE}"/>
              </a:ext>
            </a:extLst>
          </p:cNvPr>
          <p:cNvSpPr txBox="1"/>
          <p:nvPr/>
        </p:nvSpPr>
        <p:spPr>
          <a:xfrm>
            <a:off x="4683502" y="4222126"/>
            <a:ext cx="1770796" cy="307777"/>
          </a:xfrm>
          <a:prstGeom prst="rect">
            <a:avLst/>
          </a:prstGeom>
          <a:solidFill>
            <a:schemeClr val="bg2">
              <a:lumMod val="20000"/>
              <a:lumOff val="80000"/>
            </a:schemeClr>
          </a:solidFill>
        </p:spPr>
        <p:txBody>
          <a:bodyPr wrap="square" rtlCol="0">
            <a:spAutoFit/>
          </a:bodyPr>
          <a:lstStyle/>
          <a:p>
            <a:pPr algn="ctr"/>
            <a:r>
              <a:rPr lang="en-US" sz="1400" dirty="0"/>
              <a:t>AutoML</a:t>
            </a:r>
          </a:p>
        </p:txBody>
      </p:sp>
      <p:sp>
        <p:nvSpPr>
          <p:cNvPr id="13" name="TextBox 12">
            <a:extLst>
              <a:ext uri="{FF2B5EF4-FFF2-40B4-BE49-F238E27FC236}">
                <a16:creationId xmlns:a16="http://schemas.microsoft.com/office/drawing/2014/main" id="{FF8E1E61-6C1B-A40A-EB90-17A7CD2288BF}"/>
              </a:ext>
            </a:extLst>
          </p:cNvPr>
          <p:cNvSpPr txBox="1"/>
          <p:nvPr/>
        </p:nvSpPr>
        <p:spPr>
          <a:xfrm>
            <a:off x="1603419" y="1550696"/>
            <a:ext cx="1763797" cy="400110"/>
          </a:xfrm>
          <a:prstGeom prst="rect">
            <a:avLst/>
          </a:prstGeom>
          <a:noFill/>
        </p:spPr>
        <p:txBody>
          <a:bodyPr wrap="square" rtlCol="0">
            <a:spAutoFit/>
          </a:bodyPr>
          <a:lstStyle/>
          <a:p>
            <a:pPr algn="ctr"/>
            <a:r>
              <a:rPr lang="en-US" sz="2000" u="sng"/>
              <a:t>IEEE Dataset</a:t>
            </a:r>
          </a:p>
        </p:txBody>
      </p:sp>
      <p:sp>
        <p:nvSpPr>
          <p:cNvPr id="14" name="TextBox 13">
            <a:extLst>
              <a:ext uri="{FF2B5EF4-FFF2-40B4-BE49-F238E27FC236}">
                <a16:creationId xmlns:a16="http://schemas.microsoft.com/office/drawing/2014/main" id="{CF6F059B-BE12-5138-16DC-42996FD33765}"/>
              </a:ext>
            </a:extLst>
          </p:cNvPr>
          <p:cNvSpPr txBox="1"/>
          <p:nvPr/>
        </p:nvSpPr>
        <p:spPr>
          <a:xfrm>
            <a:off x="7614545" y="4457263"/>
            <a:ext cx="2174572" cy="338554"/>
          </a:xfrm>
          <a:prstGeom prst="rect">
            <a:avLst/>
          </a:prstGeom>
          <a:solidFill>
            <a:schemeClr val="bg2">
              <a:lumMod val="20000"/>
              <a:lumOff val="80000"/>
            </a:schemeClr>
          </a:solidFill>
        </p:spPr>
        <p:txBody>
          <a:bodyPr wrap="square" rtlCol="0">
            <a:spAutoFit/>
          </a:bodyPr>
          <a:lstStyle/>
          <a:p>
            <a:pPr algn="ctr"/>
            <a:r>
              <a:rPr lang="en-US" sz="1600"/>
              <a:t>Top Performing Models</a:t>
            </a:r>
          </a:p>
        </p:txBody>
      </p:sp>
      <p:sp>
        <p:nvSpPr>
          <p:cNvPr id="16" name="Arrow: Right 15">
            <a:extLst>
              <a:ext uri="{FF2B5EF4-FFF2-40B4-BE49-F238E27FC236}">
                <a16:creationId xmlns:a16="http://schemas.microsoft.com/office/drawing/2014/main" id="{19F336BE-87E5-7CB9-D53A-569991F8E633}"/>
              </a:ext>
            </a:extLst>
          </p:cNvPr>
          <p:cNvSpPr/>
          <p:nvPr/>
        </p:nvSpPr>
        <p:spPr>
          <a:xfrm flipV="1">
            <a:off x="3817754" y="2893605"/>
            <a:ext cx="514350" cy="275359"/>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Arrow: Right 16">
            <a:extLst>
              <a:ext uri="{FF2B5EF4-FFF2-40B4-BE49-F238E27FC236}">
                <a16:creationId xmlns:a16="http://schemas.microsoft.com/office/drawing/2014/main" id="{8AED29B2-A614-49CE-D923-A923A9A8E708}"/>
              </a:ext>
            </a:extLst>
          </p:cNvPr>
          <p:cNvSpPr/>
          <p:nvPr/>
        </p:nvSpPr>
        <p:spPr>
          <a:xfrm flipV="1">
            <a:off x="6893181" y="2393591"/>
            <a:ext cx="514350" cy="275359"/>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Arrow: Right 19">
            <a:extLst>
              <a:ext uri="{FF2B5EF4-FFF2-40B4-BE49-F238E27FC236}">
                <a16:creationId xmlns:a16="http://schemas.microsoft.com/office/drawing/2014/main" id="{3255393E-5D54-A88B-25F1-08811CE83073}"/>
              </a:ext>
            </a:extLst>
          </p:cNvPr>
          <p:cNvSpPr/>
          <p:nvPr/>
        </p:nvSpPr>
        <p:spPr>
          <a:xfrm flipV="1">
            <a:off x="6893181" y="3079406"/>
            <a:ext cx="514350" cy="275359"/>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Arrow: Right 20">
            <a:extLst>
              <a:ext uri="{FF2B5EF4-FFF2-40B4-BE49-F238E27FC236}">
                <a16:creationId xmlns:a16="http://schemas.microsoft.com/office/drawing/2014/main" id="{3E687AFB-B90F-5B44-9BE5-F1C37B10442E}"/>
              </a:ext>
            </a:extLst>
          </p:cNvPr>
          <p:cNvSpPr/>
          <p:nvPr/>
        </p:nvSpPr>
        <p:spPr>
          <a:xfrm flipV="1">
            <a:off x="6893181" y="3800056"/>
            <a:ext cx="514350" cy="275359"/>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A1BF31B2-1D5D-5423-C45A-4EA0EE887113}"/>
              </a:ext>
            </a:extLst>
          </p:cNvPr>
          <p:cNvSpPr txBox="1"/>
          <p:nvPr/>
        </p:nvSpPr>
        <p:spPr>
          <a:xfrm>
            <a:off x="5865802" y="5400292"/>
            <a:ext cx="5661757" cy="646331"/>
          </a:xfrm>
          <a:prstGeom prst="rect">
            <a:avLst/>
          </a:prstGeom>
          <a:solidFill>
            <a:schemeClr val="accent6">
              <a:lumMod val="40000"/>
              <a:lumOff val="60000"/>
            </a:schemeClr>
          </a:solidFill>
        </p:spPr>
        <p:txBody>
          <a:bodyPr wrap="square" rtlCol="0">
            <a:spAutoFit/>
          </a:bodyPr>
          <a:lstStyle/>
          <a:p>
            <a:pPr algn="ctr"/>
            <a:r>
              <a:rPr lang="en-US" sz="1800"/>
              <a:t>Three models with the same accuracy but how did they differ in terms of </a:t>
            </a:r>
            <a:r>
              <a:rPr lang="en-US" sz="1800" b="1"/>
              <a:t>memory footprint</a:t>
            </a:r>
            <a:r>
              <a:rPr lang="en-US" sz="1800"/>
              <a:t> and </a:t>
            </a:r>
            <a:r>
              <a:rPr lang="en-US" sz="1800" b="1"/>
              <a:t>latency</a:t>
            </a:r>
            <a:r>
              <a:rPr lang="en-US" sz="1800"/>
              <a:t>?</a:t>
            </a:r>
          </a:p>
        </p:txBody>
      </p:sp>
      <p:sp>
        <p:nvSpPr>
          <p:cNvPr id="19" name="TextBox 18">
            <a:extLst>
              <a:ext uri="{FF2B5EF4-FFF2-40B4-BE49-F238E27FC236}">
                <a16:creationId xmlns:a16="http://schemas.microsoft.com/office/drawing/2014/main" id="{132D48F1-ED7E-1460-DC74-AD5632F81314}"/>
              </a:ext>
            </a:extLst>
          </p:cNvPr>
          <p:cNvSpPr txBox="1"/>
          <p:nvPr/>
        </p:nvSpPr>
        <p:spPr>
          <a:xfrm>
            <a:off x="7608380" y="1519179"/>
            <a:ext cx="2180737" cy="400110"/>
          </a:xfrm>
          <a:prstGeom prst="rect">
            <a:avLst/>
          </a:prstGeom>
          <a:noFill/>
        </p:spPr>
        <p:txBody>
          <a:bodyPr wrap="square" rtlCol="0">
            <a:spAutoFit/>
          </a:bodyPr>
          <a:lstStyle/>
          <a:p>
            <a:pPr algn="ctr"/>
            <a:r>
              <a:rPr lang="en-US" sz="2000" u="sng"/>
              <a:t>Knowledge Pack</a:t>
            </a:r>
          </a:p>
        </p:txBody>
      </p:sp>
      <p:sp>
        <p:nvSpPr>
          <p:cNvPr id="23" name="TextBox 22">
            <a:extLst>
              <a:ext uri="{FF2B5EF4-FFF2-40B4-BE49-F238E27FC236}">
                <a16:creationId xmlns:a16="http://schemas.microsoft.com/office/drawing/2014/main" id="{ED956AA3-74DF-6E3A-40E2-B8C3CDF2E7DD}"/>
              </a:ext>
            </a:extLst>
          </p:cNvPr>
          <p:cNvSpPr txBox="1"/>
          <p:nvPr/>
        </p:nvSpPr>
        <p:spPr>
          <a:xfrm>
            <a:off x="9989966" y="2792504"/>
            <a:ext cx="1838632" cy="738664"/>
          </a:xfrm>
          <a:prstGeom prst="rect">
            <a:avLst/>
          </a:prstGeom>
          <a:solidFill>
            <a:schemeClr val="accent6">
              <a:lumMod val="40000"/>
              <a:lumOff val="60000"/>
            </a:schemeClr>
          </a:solidFill>
        </p:spPr>
        <p:txBody>
          <a:bodyPr wrap="square" rtlCol="0">
            <a:spAutoFit/>
          </a:bodyPr>
          <a:lstStyle/>
          <a:p>
            <a:pPr algn="ctr"/>
            <a:r>
              <a:rPr lang="en-US" sz="1400"/>
              <a:t>Multiple diagnostic tools to evaluate performance</a:t>
            </a:r>
          </a:p>
        </p:txBody>
      </p:sp>
    </p:spTree>
    <p:extLst>
      <p:ext uri="{BB962C8B-B14F-4D97-AF65-F5344CB8AC3E}">
        <p14:creationId xmlns:p14="http://schemas.microsoft.com/office/powerpoint/2010/main" val="391758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E71E0-2CC2-638F-C402-F2D1FA60C381}"/>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FFF6BBA-487B-D623-F391-1EF16C786AE9}"/>
              </a:ext>
            </a:extLst>
          </p:cNvPr>
          <p:cNvSpPr/>
          <p:nvPr/>
        </p:nvSpPr>
        <p:spPr>
          <a:xfrm>
            <a:off x="948699" y="4524434"/>
            <a:ext cx="2559422" cy="1936237"/>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bg1">
                    <a:lumMod val="50000"/>
                  </a:schemeClr>
                </a:solidFill>
              </a:rPr>
              <a:t>4 Features:</a:t>
            </a:r>
          </a:p>
        </p:txBody>
      </p:sp>
      <p:sp>
        <p:nvSpPr>
          <p:cNvPr id="2" name="Title 1">
            <a:extLst>
              <a:ext uri="{FF2B5EF4-FFF2-40B4-BE49-F238E27FC236}">
                <a16:creationId xmlns:a16="http://schemas.microsoft.com/office/drawing/2014/main" id="{D5AB573F-F8C8-BE35-072D-1A390433DE00}"/>
              </a:ext>
            </a:extLst>
          </p:cNvPr>
          <p:cNvSpPr>
            <a:spLocks noGrp="1"/>
          </p:cNvSpPr>
          <p:nvPr>
            <p:ph type="title"/>
          </p:nvPr>
        </p:nvSpPr>
        <p:spPr/>
        <p:txBody>
          <a:bodyPr/>
          <a:lstStyle/>
          <a:p>
            <a:r>
              <a:rPr lang="en-US"/>
              <a:t>Arc Fault Detection (3 Different Models)</a:t>
            </a:r>
          </a:p>
        </p:txBody>
      </p:sp>
      <p:graphicFrame>
        <p:nvGraphicFramePr>
          <p:cNvPr id="10" name="Content Placeholder 5">
            <a:extLst>
              <a:ext uri="{FF2B5EF4-FFF2-40B4-BE49-F238E27FC236}">
                <a16:creationId xmlns:a16="http://schemas.microsoft.com/office/drawing/2014/main" id="{2D9DD1CB-FFC2-7608-EF0F-EA4DAC0B2702}"/>
              </a:ext>
            </a:extLst>
          </p:cNvPr>
          <p:cNvGraphicFramePr>
            <a:graphicFrameLocks/>
          </p:cNvGraphicFramePr>
          <p:nvPr/>
        </p:nvGraphicFramePr>
        <p:xfrm>
          <a:off x="948698" y="2899547"/>
          <a:ext cx="2559422" cy="1465284"/>
        </p:xfrm>
        <a:graphic>
          <a:graphicData uri="http://schemas.openxmlformats.org/drawingml/2006/table">
            <a:tbl>
              <a:tblPr firstRow="1" bandRow="1">
                <a:tableStyleId>{2D5ABB26-0587-4C30-8999-92F81FD0307C}</a:tableStyleId>
              </a:tblPr>
              <a:tblGrid>
                <a:gridCol w="1279711">
                  <a:extLst>
                    <a:ext uri="{9D8B030D-6E8A-4147-A177-3AD203B41FA5}">
                      <a16:colId xmlns:a16="http://schemas.microsoft.com/office/drawing/2014/main" val="2807975017"/>
                    </a:ext>
                  </a:extLst>
                </a:gridCol>
                <a:gridCol w="1279711">
                  <a:extLst>
                    <a:ext uri="{9D8B030D-6E8A-4147-A177-3AD203B41FA5}">
                      <a16:colId xmlns:a16="http://schemas.microsoft.com/office/drawing/2014/main" val="2768482747"/>
                    </a:ext>
                  </a:extLst>
                </a:gridCol>
              </a:tblGrid>
              <a:tr h="366321">
                <a:tc>
                  <a:txBody>
                    <a:bodyPr/>
                    <a:lstStyle/>
                    <a:p>
                      <a:r>
                        <a:rPr lang="en-US" sz="1600"/>
                        <a:t>Model Size:</a:t>
                      </a:r>
                    </a:p>
                  </a:txBody>
                  <a:tcPr>
                    <a:lnB w="12700" cap="flat" cmpd="sng" algn="ctr">
                      <a:solidFill>
                        <a:schemeClr val="bg1">
                          <a:lumMod val="85000"/>
                        </a:schemeClr>
                      </a:solidFill>
                      <a:prstDash val="solid"/>
                      <a:round/>
                      <a:headEnd type="none" w="med" len="med"/>
                      <a:tailEnd type="none" w="med" len="med"/>
                    </a:lnB>
                  </a:tcPr>
                </a:tc>
                <a:tc>
                  <a:txBody>
                    <a:bodyPr/>
                    <a:lstStyle/>
                    <a:p>
                      <a:r>
                        <a:rPr lang="en-US" sz="1600"/>
                        <a:t>181 Bytes</a:t>
                      </a: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43060160"/>
                  </a:ext>
                </a:extLst>
              </a:tr>
              <a:tr h="366321">
                <a:tc>
                  <a:txBody>
                    <a:bodyPr/>
                    <a:lstStyle/>
                    <a:p>
                      <a:r>
                        <a:rPr lang="en-US" sz="1600"/>
                        <a:t>SRAM:</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t>1456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62866305"/>
                  </a:ext>
                </a:extLst>
              </a:tr>
              <a:tr h="366321">
                <a:tc>
                  <a:txBody>
                    <a:bodyPr/>
                    <a:lstStyle/>
                    <a:p>
                      <a:r>
                        <a:rPr lang="en-US" sz="1600"/>
                        <a:t>Flash Used:</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highlight>
                            <a:srgbClr val="FFD53A"/>
                          </a:highlight>
                        </a:rPr>
                        <a:t>3591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86684827"/>
                  </a:ext>
                </a:extLst>
              </a:tr>
              <a:tr h="366321">
                <a:tc>
                  <a:txBody>
                    <a:bodyPr/>
                    <a:lstStyle/>
                    <a:p>
                      <a:r>
                        <a:rPr lang="en-US" sz="1600"/>
                        <a:t>Latency:</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1.756 ms</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014080"/>
                  </a:ext>
                </a:extLst>
              </a:tr>
            </a:tbl>
          </a:graphicData>
        </a:graphic>
      </p:graphicFrame>
      <p:sp>
        <p:nvSpPr>
          <p:cNvPr id="11" name="Rectangle: Rounded Corners 10">
            <a:extLst>
              <a:ext uri="{FF2B5EF4-FFF2-40B4-BE49-F238E27FC236}">
                <a16:creationId xmlns:a16="http://schemas.microsoft.com/office/drawing/2014/main" id="{B321804D-E7E4-B8B4-B42E-033A297C5E73}"/>
              </a:ext>
            </a:extLst>
          </p:cNvPr>
          <p:cNvSpPr/>
          <p:nvPr/>
        </p:nvSpPr>
        <p:spPr>
          <a:xfrm>
            <a:off x="1187027" y="4938400"/>
            <a:ext cx="2110902" cy="254277"/>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Statistical: Absolute Mean</a:t>
            </a:r>
          </a:p>
        </p:txBody>
      </p:sp>
      <p:sp>
        <p:nvSpPr>
          <p:cNvPr id="12" name="Rectangle: Rounded Corners 11">
            <a:extLst>
              <a:ext uri="{FF2B5EF4-FFF2-40B4-BE49-F238E27FC236}">
                <a16:creationId xmlns:a16="http://schemas.microsoft.com/office/drawing/2014/main" id="{EF9B37D3-8807-36B3-3A02-034CEDD01746}"/>
              </a:ext>
            </a:extLst>
          </p:cNvPr>
          <p:cNvSpPr/>
          <p:nvPr/>
        </p:nvSpPr>
        <p:spPr>
          <a:xfrm>
            <a:off x="1187027" y="5275698"/>
            <a:ext cx="1449944" cy="254277"/>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Frequency: MFE</a:t>
            </a:r>
          </a:p>
        </p:txBody>
      </p:sp>
      <p:sp>
        <p:nvSpPr>
          <p:cNvPr id="13" name="Rectangle: Rounded Corners 12">
            <a:extLst>
              <a:ext uri="{FF2B5EF4-FFF2-40B4-BE49-F238E27FC236}">
                <a16:creationId xmlns:a16="http://schemas.microsoft.com/office/drawing/2014/main" id="{66C2DD4B-AAB9-CE7D-5E43-00E1A2E48A85}"/>
              </a:ext>
            </a:extLst>
          </p:cNvPr>
          <p:cNvSpPr/>
          <p:nvPr/>
        </p:nvSpPr>
        <p:spPr>
          <a:xfrm>
            <a:off x="1187027" y="5620011"/>
            <a:ext cx="1773390" cy="252912"/>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Statistical: Minimum</a:t>
            </a:r>
          </a:p>
        </p:txBody>
      </p:sp>
      <p:sp>
        <p:nvSpPr>
          <p:cNvPr id="14" name="Rectangle: Rounded Corners 13">
            <a:extLst>
              <a:ext uri="{FF2B5EF4-FFF2-40B4-BE49-F238E27FC236}">
                <a16:creationId xmlns:a16="http://schemas.microsoft.com/office/drawing/2014/main" id="{4E1674B2-8FE9-3945-1E6D-06271A0E5A0E}"/>
              </a:ext>
            </a:extLst>
          </p:cNvPr>
          <p:cNvSpPr/>
          <p:nvPr/>
        </p:nvSpPr>
        <p:spPr>
          <a:xfrm>
            <a:off x="1187027" y="5971951"/>
            <a:ext cx="1929033" cy="252912"/>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Time: PctTimeOverZero</a:t>
            </a:r>
          </a:p>
        </p:txBody>
      </p:sp>
      <p:sp>
        <p:nvSpPr>
          <p:cNvPr id="16" name="Rectangle 15">
            <a:extLst>
              <a:ext uri="{FF2B5EF4-FFF2-40B4-BE49-F238E27FC236}">
                <a16:creationId xmlns:a16="http://schemas.microsoft.com/office/drawing/2014/main" id="{E1D7169F-F8FB-D569-3817-F4D9F3ED7BCA}"/>
              </a:ext>
            </a:extLst>
          </p:cNvPr>
          <p:cNvSpPr/>
          <p:nvPr/>
        </p:nvSpPr>
        <p:spPr>
          <a:xfrm>
            <a:off x="659825" y="1916888"/>
            <a:ext cx="3249038" cy="10204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t>Pattern Matching Engine</a:t>
            </a:r>
          </a:p>
          <a:p>
            <a:pPr algn="ctr"/>
            <a:r>
              <a:rPr lang="en-US" sz="1600" i="1">
                <a:solidFill>
                  <a:schemeClr val="bg1">
                    <a:lumMod val="50000"/>
                  </a:schemeClr>
                </a:solidFill>
              </a:rPr>
              <a:t>RBF/KNN Algorithm</a:t>
            </a:r>
          </a:p>
        </p:txBody>
      </p:sp>
      <p:pic>
        <p:nvPicPr>
          <p:cNvPr id="15" name="Picture 14">
            <a:extLst>
              <a:ext uri="{FF2B5EF4-FFF2-40B4-BE49-F238E27FC236}">
                <a16:creationId xmlns:a16="http://schemas.microsoft.com/office/drawing/2014/main" id="{2BA9ADFE-1CBB-EC54-B375-A984395EDBE1}"/>
              </a:ext>
            </a:extLst>
          </p:cNvPr>
          <p:cNvPicPr>
            <a:picLocks noChangeAspect="1"/>
          </p:cNvPicPr>
          <p:nvPr/>
        </p:nvPicPr>
        <p:blipFill>
          <a:blip r:embed="rId3"/>
          <a:stretch>
            <a:fillRect/>
          </a:stretch>
        </p:blipFill>
        <p:spPr>
          <a:xfrm>
            <a:off x="1810813" y="1237628"/>
            <a:ext cx="863329" cy="828930"/>
          </a:xfrm>
          <a:prstGeom prst="rect">
            <a:avLst/>
          </a:prstGeom>
        </p:spPr>
      </p:pic>
      <p:sp>
        <p:nvSpPr>
          <p:cNvPr id="19" name="Rectangle: Rounded Corners 18">
            <a:extLst>
              <a:ext uri="{FF2B5EF4-FFF2-40B4-BE49-F238E27FC236}">
                <a16:creationId xmlns:a16="http://schemas.microsoft.com/office/drawing/2014/main" id="{D5CB5A71-A339-A411-A8E9-5D9FBE9CC68F}"/>
              </a:ext>
            </a:extLst>
          </p:cNvPr>
          <p:cNvSpPr/>
          <p:nvPr/>
        </p:nvSpPr>
        <p:spPr>
          <a:xfrm>
            <a:off x="4814701" y="4500823"/>
            <a:ext cx="2559422" cy="1642804"/>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bg1">
                    <a:lumMod val="50000"/>
                  </a:schemeClr>
                </a:solidFill>
              </a:rPr>
              <a:t>3 Features:</a:t>
            </a:r>
          </a:p>
        </p:txBody>
      </p:sp>
      <p:graphicFrame>
        <p:nvGraphicFramePr>
          <p:cNvPr id="20" name="Content Placeholder 5">
            <a:extLst>
              <a:ext uri="{FF2B5EF4-FFF2-40B4-BE49-F238E27FC236}">
                <a16:creationId xmlns:a16="http://schemas.microsoft.com/office/drawing/2014/main" id="{84BB6DCD-AB62-1AB9-FCA1-8D0236E6323A}"/>
              </a:ext>
            </a:extLst>
          </p:cNvPr>
          <p:cNvGraphicFramePr>
            <a:graphicFrameLocks/>
          </p:cNvGraphicFramePr>
          <p:nvPr/>
        </p:nvGraphicFramePr>
        <p:xfrm>
          <a:off x="4809184" y="2875935"/>
          <a:ext cx="2559422" cy="1465284"/>
        </p:xfrm>
        <a:graphic>
          <a:graphicData uri="http://schemas.openxmlformats.org/drawingml/2006/table">
            <a:tbl>
              <a:tblPr firstRow="1" bandRow="1">
                <a:tableStyleId>{2D5ABB26-0587-4C30-8999-92F81FD0307C}</a:tableStyleId>
              </a:tblPr>
              <a:tblGrid>
                <a:gridCol w="1279711">
                  <a:extLst>
                    <a:ext uri="{9D8B030D-6E8A-4147-A177-3AD203B41FA5}">
                      <a16:colId xmlns:a16="http://schemas.microsoft.com/office/drawing/2014/main" val="2807975017"/>
                    </a:ext>
                  </a:extLst>
                </a:gridCol>
                <a:gridCol w="1279711">
                  <a:extLst>
                    <a:ext uri="{9D8B030D-6E8A-4147-A177-3AD203B41FA5}">
                      <a16:colId xmlns:a16="http://schemas.microsoft.com/office/drawing/2014/main" val="2768482747"/>
                    </a:ext>
                  </a:extLst>
                </a:gridCol>
              </a:tblGrid>
              <a:tr h="366321">
                <a:tc>
                  <a:txBody>
                    <a:bodyPr/>
                    <a:lstStyle/>
                    <a:p>
                      <a:r>
                        <a:rPr lang="en-US" sz="1600"/>
                        <a:t>Model Size:</a:t>
                      </a:r>
                    </a:p>
                  </a:txBody>
                  <a:tcPr>
                    <a:lnB w="12700" cap="flat" cmpd="sng" algn="ctr">
                      <a:solidFill>
                        <a:schemeClr val="bg1">
                          <a:lumMod val="85000"/>
                        </a:schemeClr>
                      </a:solidFill>
                      <a:prstDash val="solid"/>
                      <a:round/>
                      <a:headEnd type="none" w="med" len="med"/>
                      <a:tailEnd type="none" w="med" len="med"/>
                    </a:lnB>
                  </a:tcPr>
                </a:tc>
                <a:tc>
                  <a:txBody>
                    <a:bodyPr/>
                    <a:lstStyle/>
                    <a:p>
                      <a:r>
                        <a:rPr lang="en-US" sz="1600"/>
                        <a:t>1142 Bytes</a:t>
                      </a: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43060160"/>
                  </a:ext>
                </a:extLst>
              </a:tr>
              <a:tr h="366321">
                <a:tc>
                  <a:txBody>
                    <a:bodyPr/>
                    <a:lstStyle/>
                    <a:p>
                      <a:r>
                        <a:rPr lang="en-US" sz="1600"/>
                        <a:t>SRAM:</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highlight>
                            <a:srgbClr val="FFD53A"/>
                          </a:highlight>
                        </a:rPr>
                        <a:t>1056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62866305"/>
                  </a:ext>
                </a:extLst>
              </a:tr>
              <a:tr h="366321">
                <a:tc>
                  <a:txBody>
                    <a:bodyPr/>
                    <a:lstStyle/>
                    <a:p>
                      <a:r>
                        <a:rPr lang="en-US" sz="1600"/>
                        <a:t>Flash Used:</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t>3926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86684827"/>
                  </a:ext>
                </a:extLst>
              </a:tr>
              <a:tr h="366321">
                <a:tc>
                  <a:txBody>
                    <a:bodyPr/>
                    <a:lstStyle/>
                    <a:p>
                      <a:r>
                        <a:rPr lang="en-US" sz="1600"/>
                        <a:t>Latency:</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highlight>
                            <a:srgbClr val="FFD53A"/>
                          </a:highlight>
                        </a:rPr>
                        <a:t>1.584 ms</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014080"/>
                  </a:ext>
                </a:extLst>
              </a:tr>
            </a:tbl>
          </a:graphicData>
        </a:graphic>
      </p:graphicFrame>
      <p:sp>
        <p:nvSpPr>
          <p:cNvPr id="21" name="Rectangle: Rounded Corners 20">
            <a:extLst>
              <a:ext uri="{FF2B5EF4-FFF2-40B4-BE49-F238E27FC236}">
                <a16:creationId xmlns:a16="http://schemas.microsoft.com/office/drawing/2014/main" id="{FFFB811C-9ABC-FF2C-0F7D-174EF9CA9B21}"/>
              </a:ext>
            </a:extLst>
          </p:cNvPr>
          <p:cNvSpPr/>
          <p:nvPr/>
        </p:nvSpPr>
        <p:spPr>
          <a:xfrm>
            <a:off x="5047513" y="4914788"/>
            <a:ext cx="2110902" cy="254277"/>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Statistical: Absolute Mean</a:t>
            </a:r>
          </a:p>
        </p:txBody>
      </p:sp>
      <p:sp>
        <p:nvSpPr>
          <p:cNvPr id="22" name="Rectangle: Rounded Corners 21">
            <a:extLst>
              <a:ext uri="{FF2B5EF4-FFF2-40B4-BE49-F238E27FC236}">
                <a16:creationId xmlns:a16="http://schemas.microsoft.com/office/drawing/2014/main" id="{19C86800-149A-B66C-01B1-DEDBD0656DE9}"/>
              </a:ext>
            </a:extLst>
          </p:cNvPr>
          <p:cNvSpPr/>
          <p:nvPr/>
        </p:nvSpPr>
        <p:spPr>
          <a:xfrm>
            <a:off x="5047513" y="5252086"/>
            <a:ext cx="1449944" cy="254277"/>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Frequency: MFE</a:t>
            </a:r>
          </a:p>
        </p:txBody>
      </p:sp>
      <p:sp>
        <p:nvSpPr>
          <p:cNvPr id="23" name="Rectangle: Rounded Corners 22">
            <a:extLst>
              <a:ext uri="{FF2B5EF4-FFF2-40B4-BE49-F238E27FC236}">
                <a16:creationId xmlns:a16="http://schemas.microsoft.com/office/drawing/2014/main" id="{18F2C4D4-B76D-9F97-15B3-45AE1E62225D}"/>
              </a:ext>
            </a:extLst>
          </p:cNvPr>
          <p:cNvSpPr/>
          <p:nvPr/>
        </p:nvSpPr>
        <p:spPr>
          <a:xfrm>
            <a:off x="5047513" y="5596399"/>
            <a:ext cx="1773390" cy="252912"/>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Statistical: Minimum</a:t>
            </a:r>
          </a:p>
        </p:txBody>
      </p:sp>
      <p:sp>
        <p:nvSpPr>
          <p:cNvPr id="25" name="Rectangle 24">
            <a:extLst>
              <a:ext uri="{FF2B5EF4-FFF2-40B4-BE49-F238E27FC236}">
                <a16:creationId xmlns:a16="http://schemas.microsoft.com/office/drawing/2014/main" id="{1178C842-2476-B9E2-FF14-863896C29108}"/>
              </a:ext>
            </a:extLst>
          </p:cNvPr>
          <p:cNvSpPr/>
          <p:nvPr/>
        </p:nvSpPr>
        <p:spPr>
          <a:xfrm>
            <a:off x="4520311" y="1893276"/>
            <a:ext cx="3249038" cy="10204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t>Decision Tree Ensemble</a:t>
            </a:r>
          </a:p>
          <a:p>
            <a:pPr algn="ctr"/>
            <a:r>
              <a:rPr lang="en-US" sz="1600" i="1">
                <a:solidFill>
                  <a:schemeClr val="bg1">
                    <a:lumMod val="50000"/>
                  </a:schemeClr>
                </a:solidFill>
              </a:rPr>
              <a:t>XGBoost (max depth 2)</a:t>
            </a:r>
          </a:p>
        </p:txBody>
      </p:sp>
      <p:sp>
        <p:nvSpPr>
          <p:cNvPr id="28" name="Rectangle: Rounded Corners 27">
            <a:extLst>
              <a:ext uri="{FF2B5EF4-FFF2-40B4-BE49-F238E27FC236}">
                <a16:creationId xmlns:a16="http://schemas.microsoft.com/office/drawing/2014/main" id="{448AF24D-1523-A274-6640-E72AB81D0D10}"/>
              </a:ext>
            </a:extLst>
          </p:cNvPr>
          <p:cNvSpPr/>
          <p:nvPr/>
        </p:nvSpPr>
        <p:spPr>
          <a:xfrm>
            <a:off x="8669671" y="4500822"/>
            <a:ext cx="2559422" cy="1276091"/>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a:solidFill>
                  <a:schemeClr val="bg1">
                    <a:lumMod val="50000"/>
                  </a:schemeClr>
                </a:solidFill>
              </a:rPr>
              <a:t>2 Features:</a:t>
            </a:r>
          </a:p>
        </p:txBody>
      </p:sp>
      <p:graphicFrame>
        <p:nvGraphicFramePr>
          <p:cNvPr id="29" name="Content Placeholder 5">
            <a:extLst>
              <a:ext uri="{FF2B5EF4-FFF2-40B4-BE49-F238E27FC236}">
                <a16:creationId xmlns:a16="http://schemas.microsoft.com/office/drawing/2014/main" id="{A2F2635A-CF8D-6548-D320-3090E5364094}"/>
              </a:ext>
            </a:extLst>
          </p:cNvPr>
          <p:cNvGraphicFramePr>
            <a:graphicFrameLocks/>
          </p:cNvGraphicFramePr>
          <p:nvPr/>
        </p:nvGraphicFramePr>
        <p:xfrm>
          <a:off x="8669670" y="2875935"/>
          <a:ext cx="2559422" cy="1465284"/>
        </p:xfrm>
        <a:graphic>
          <a:graphicData uri="http://schemas.openxmlformats.org/drawingml/2006/table">
            <a:tbl>
              <a:tblPr firstRow="1" bandRow="1">
                <a:tableStyleId>{2D5ABB26-0587-4C30-8999-92F81FD0307C}</a:tableStyleId>
              </a:tblPr>
              <a:tblGrid>
                <a:gridCol w="1279711">
                  <a:extLst>
                    <a:ext uri="{9D8B030D-6E8A-4147-A177-3AD203B41FA5}">
                      <a16:colId xmlns:a16="http://schemas.microsoft.com/office/drawing/2014/main" val="2807975017"/>
                    </a:ext>
                  </a:extLst>
                </a:gridCol>
                <a:gridCol w="1279711">
                  <a:extLst>
                    <a:ext uri="{9D8B030D-6E8A-4147-A177-3AD203B41FA5}">
                      <a16:colId xmlns:a16="http://schemas.microsoft.com/office/drawing/2014/main" val="2768482747"/>
                    </a:ext>
                  </a:extLst>
                </a:gridCol>
              </a:tblGrid>
              <a:tr h="366321">
                <a:tc>
                  <a:txBody>
                    <a:bodyPr/>
                    <a:lstStyle/>
                    <a:p>
                      <a:r>
                        <a:rPr lang="en-US" sz="1600"/>
                        <a:t>Model Size:</a:t>
                      </a:r>
                    </a:p>
                  </a:txBody>
                  <a:tcPr>
                    <a:lnB w="12700" cap="flat" cmpd="sng" algn="ctr">
                      <a:solidFill>
                        <a:schemeClr val="bg1">
                          <a:lumMod val="85000"/>
                        </a:schemeClr>
                      </a:solidFill>
                      <a:prstDash val="solid"/>
                      <a:round/>
                      <a:headEnd type="none" w="med" len="med"/>
                      <a:tailEnd type="none" w="med" len="med"/>
                    </a:lnB>
                  </a:tcPr>
                </a:tc>
                <a:tc>
                  <a:txBody>
                    <a:bodyPr/>
                    <a:lstStyle/>
                    <a:p>
                      <a:r>
                        <a:rPr lang="en-US" sz="1600"/>
                        <a:t>11708 Bytes</a:t>
                      </a: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43060160"/>
                  </a:ext>
                </a:extLst>
              </a:tr>
              <a:tr h="366321">
                <a:tc>
                  <a:txBody>
                    <a:bodyPr/>
                    <a:lstStyle/>
                    <a:p>
                      <a:r>
                        <a:rPr lang="en-US" sz="1600"/>
                        <a:t>SRAM:</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t>6304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62866305"/>
                  </a:ext>
                </a:extLst>
              </a:tr>
              <a:tr h="366321">
                <a:tc>
                  <a:txBody>
                    <a:bodyPr/>
                    <a:lstStyle/>
                    <a:p>
                      <a:r>
                        <a:rPr lang="en-US" sz="1600"/>
                        <a:t>Flash Used:</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600"/>
                        <a:t>14292 Bytes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86684827"/>
                  </a:ext>
                </a:extLst>
              </a:tr>
              <a:tr h="366321">
                <a:tc>
                  <a:txBody>
                    <a:bodyPr/>
                    <a:lstStyle/>
                    <a:p>
                      <a:r>
                        <a:rPr lang="en-US" sz="1600"/>
                        <a:t>Latency:</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t>1.628 ms</a:t>
                      </a:r>
                    </a:p>
                  </a:txBody>
                  <a:tcPr>
                    <a:lnL>
                      <a:noFill/>
                    </a:lnL>
                    <a:lnR>
                      <a:noFill/>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014080"/>
                  </a:ext>
                </a:extLst>
              </a:tr>
            </a:tbl>
          </a:graphicData>
        </a:graphic>
      </p:graphicFrame>
      <p:sp>
        <p:nvSpPr>
          <p:cNvPr id="31" name="Rectangle: Rounded Corners 30">
            <a:extLst>
              <a:ext uri="{FF2B5EF4-FFF2-40B4-BE49-F238E27FC236}">
                <a16:creationId xmlns:a16="http://schemas.microsoft.com/office/drawing/2014/main" id="{4655BE9C-A554-D239-D4FB-EFFBF804A34B}"/>
              </a:ext>
            </a:extLst>
          </p:cNvPr>
          <p:cNvSpPr/>
          <p:nvPr/>
        </p:nvSpPr>
        <p:spPr>
          <a:xfrm>
            <a:off x="8907999" y="4933202"/>
            <a:ext cx="1449944" cy="254277"/>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Frequency: MFE</a:t>
            </a:r>
          </a:p>
        </p:txBody>
      </p:sp>
      <p:sp>
        <p:nvSpPr>
          <p:cNvPr id="32" name="Rectangle: Rounded Corners 31">
            <a:extLst>
              <a:ext uri="{FF2B5EF4-FFF2-40B4-BE49-F238E27FC236}">
                <a16:creationId xmlns:a16="http://schemas.microsoft.com/office/drawing/2014/main" id="{EF66DA5D-4459-13B6-BAC5-3E08B0EC3A0B}"/>
              </a:ext>
            </a:extLst>
          </p:cNvPr>
          <p:cNvSpPr/>
          <p:nvPr/>
        </p:nvSpPr>
        <p:spPr>
          <a:xfrm>
            <a:off x="8907999" y="5277515"/>
            <a:ext cx="1773390" cy="252912"/>
          </a:xfrm>
          <a:prstGeom prst="round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Statistical: Minimum</a:t>
            </a:r>
          </a:p>
        </p:txBody>
      </p:sp>
      <p:sp>
        <p:nvSpPr>
          <p:cNvPr id="34" name="Rectangle 33">
            <a:extLst>
              <a:ext uri="{FF2B5EF4-FFF2-40B4-BE49-F238E27FC236}">
                <a16:creationId xmlns:a16="http://schemas.microsoft.com/office/drawing/2014/main" id="{F0A1AA05-8D4A-BA48-7FFE-B5033E3B4FBC}"/>
              </a:ext>
            </a:extLst>
          </p:cNvPr>
          <p:cNvSpPr/>
          <p:nvPr/>
        </p:nvSpPr>
        <p:spPr>
          <a:xfrm>
            <a:off x="8380797" y="1893276"/>
            <a:ext cx="3249038" cy="1020442"/>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t>TFLite</a:t>
            </a:r>
          </a:p>
          <a:p>
            <a:pPr algn="ctr"/>
            <a:r>
              <a:rPr lang="en-US" sz="1600" i="1">
                <a:solidFill>
                  <a:schemeClr val="bg1">
                    <a:lumMod val="50000"/>
                  </a:schemeClr>
                </a:solidFill>
              </a:rPr>
              <a:t>Neural Network</a:t>
            </a:r>
          </a:p>
        </p:txBody>
      </p:sp>
      <p:pic>
        <p:nvPicPr>
          <p:cNvPr id="36" name="Picture 35">
            <a:extLst>
              <a:ext uri="{FF2B5EF4-FFF2-40B4-BE49-F238E27FC236}">
                <a16:creationId xmlns:a16="http://schemas.microsoft.com/office/drawing/2014/main" id="{B13DA1B1-ED09-1F29-10FE-4D7BD7908A5B}"/>
              </a:ext>
            </a:extLst>
          </p:cNvPr>
          <p:cNvPicPr>
            <a:picLocks noChangeAspect="1"/>
          </p:cNvPicPr>
          <p:nvPr/>
        </p:nvPicPr>
        <p:blipFill>
          <a:blip r:embed="rId4"/>
          <a:stretch>
            <a:fillRect/>
          </a:stretch>
        </p:blipFill>
        <p:spPr>
          <a:xfrm>
            <a:off x="4928585" y="1344601"/>
            <a:ext cx="2354669" cy="614984"/>
          </a:xfrm>
          <a:prstGeom prst="rect">
            <a:avLst/>
          </a:prstGeom>
        </p:spPr>
      </p:pic>
      <p:pic>
        <p:nvPicPr>
          <p:cNvPr id="37" name="Picture 2" descr="Intro to Artificial Neural Networks and Deep Learning - Complete Machine  Learning Package">
            <a:extLst>
              <a:ext uri="{FF2B5EF4-FFF2-40B4-BE49-F238E27FC236}">
                <a16:creationId xmlns:a16="http://schemas.microsoft.com/office/drawing/2014/main" id="{CAE7BF06-A851-6373-51D7-F9E02AF82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368" y="1219449"/>
            <a:ext cx="1374021" cy="85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13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79902B-F671-0AD4-068F-01CFCE1733AA}"/>
              </a:ext>
            </a:extLst>
          </p:cNvPr>
          <p:cNvSpPr txBox="1"/>
          <p:nvPr/>
        </p:nvSpPr>
        <p:spPr>
          <a:xfrm>
            <a:off x="282357" y="1196507"/>
            <a:ext cx="4753714" cy="4893647"/>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en-US" dirty="0"/>
              <a:t>Connect to MPLAB ML backend and access methods from iPython</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D0A597AA-8B65-F75F-41DF-4560872BD4B8}"/>
              </a:ext>
            </a:extLst>
          </p:cNvPr>
          <p:cNvSpPr txBox="1"/>
          <p:nvPr/>
        </p:nvSpPr>
        <p:spPr>
          <a:xfrm>
            <a:off x="5212080" y="1196507"/>
            <a:ext cx="6688810" cy="1938992"/>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en-US" dirty="0"/>
              <a:t>Easily generate API keys within the MPLAB ML</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C3D53888-89BA-512D-FAB8-1B68E2150150}"/>
              </a:ext>
            </a:extLst>
          </p:cNvPr>
          <p:cNvSpPr txBox="1"/>
          <p:nvPr/>
        </p:nvSpPr>
        <p:spPr>
          <a:xfrm>
            <a:off x="5212080" y="3412498"/>
            <a:ext cx="6688810" cy="2677656"/>
          </a:xfrm>
          <a:prstGeom prst="rect">
            <a:avLst/>
          </a:prstGeom>
          <a:solidFill>
            <a:schemeClr val="bg1">
              <a:lumMod val="85000"/>
            </a:schemeClr>
          </a:solidFill>
          <a:ln>
            <a:solidFill>
              <a:schemeClr val="bg1">
                <a:lumMod val="75000"/>
              </a:schemeClr>
            </a:solidFill>
          </a:ln>
        </p:spPr>
        <p:txBody>
          <a:bodyPr wrap="square" rtlCol="0">
            <a:spAutoFit/>
          </a:bodyPr>
          <a:lstStyle/>
          <a:p>
            <a:pPr algn="ctr"/>
            <a:r>
              <a:rPr lang="en-US" dirty="0"/>
              <a:t>Auto-label and import data into projects</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2" name="Title 1">
            <a:extLst>
              <a:ext uri="{FF2B5EF4-FFF2-40B4-BE49-F238E27FC236}">
                <a16:creationId xmlns:a16="http://schemas.microsoft.com/office/drawing/2014/main" id="{53EFF78F-6D6A-6F4E-13D6-DD4730B97797}"/>
              </a:ext>
            </a:extLst>
          </p:cNvPr>
          <p:cNvSpPr>
            <a:spLocks noGrp="1"/>
          </p:cNvSpPr>
          <p:nvPr>
            <p:ph type="title"/>
          </p:nvPr>
        </p:nvSpPr>
        <p:spPr/>
        <p:txBody>
          <a:bodyPr/>
          <a:lstStyle/>
          <a:p>
            <a:r>
              <a:rPr lang="en-US" dirty="0"/>
              <a:t>Dataset Annotation w/ MPLAB ML Python SDK</a:t>
            </a:r>
          </a:p>
        </p:txBody>
      </p:sp>
      <p:pic>
        <p:nvPicPr>
          <p:cNvPr id="5" name="Picture 4">
            <a:extLst>
              <a:ext uri="{FF2B5EF4-FFF2-40B4-BE49-F238E27FC236}">
                <a16:creationId xmlns:a16="http://schemas.microsoft.com/office/drawing/2014/main" id="{797916DD-1F1C-A468-E551-B86E5234F683}"/>
              </a:ext>
            </a:extLst>
          </p:cNvPr>
          <p:cNvPicPr>
            <a:picLocks noChangeAspect="1"/>
          </p:cNvPicPr>
          <p:nvPr/>
        </p:nvPicPr>
        <p:blipFill>
          <a:blip r:embed="rId2"/>
          <a:stretch>
            <a:fillRect/>
          </a:stretch>
        </p:blipFill>
        <p:spPr>
          <a:xfrm>
            <a:off x="7123921" y="1763334"/>
            <a:ext cx="2865127" cy="1184339"/>
          </a:xfrm>
          <a:prstGeom prst="rect">
            <a:avLst/>
          </a:prstGeom>
        </p:spPr>
      </p:pic>
      <p:pic>
        <p:nvPicPr>
          <p:cNvPr id="11" name="Content Placeholder 10">
            <a:extLst>
              <a:ext uri="{FF2B5EF4-FFF2-40B4-BE49-F238E27FC236}">
                <a16:creationId xmlns:a16="http://schemas.microsoft.com/office/drawing/2014/main" id="{FF7EFFFC-72DB-A813-970F-F414892371EE}"/>
              </a:ext>
            </a:extLst>
          </p:cNvPr>
          <p:cNvPicPr>
            <a:picLocks noGrp="1" noChangeAspect="1"/>
          </p:cNvPicPr>
          <p:nvPr>
            <p:ph sz="quarter" idx="13"/>
          </p:nvPr>
        </p:nvPicPr>
        <p:blipFill>
          <a:blip r:embed="rId3"/>
          <a:srcRect l="2739" t="9356" r="2547" b="3840"/>
          <a:stretch>
            <a:fillRect/>
          </a:stretch>
        </p:blipFill>
        <p:spPr>
          <a:xfrm>
            <a:off x="500676" y="2151346"/>
            <a:ext cx="4317075" cy="3360136"/>
          </a:xfrm>
        </p:spPr>
      </p:pic>
      <p:pic>
        <p:nvPicPr>
          <p:cNvPr id="13" name="Picture 12" descr="A screenshot of a computer&#10;&#10;AI-generated content may be incorrect.">
            <a:extLst>
              <a:ext uri="{FF2B5EF4-FFF2-40B4-BE49-F238E27FC236}">
                <a16:creationId xmlns:a16="http://schemas.microsoft.com/office/drawing/2014/main" id="{4002FC92-034F-973E-EC2B-091EF8D014BF}"/>
              </a:ext>
            </a:extLst>
          </p:cNvPr>
          <p:cNvPicPr>
            <a:picLocks noChangeAspect="1"/>
          </p:cNvPicPr>
          <p:nvPr/>
        </p:nvPicPr>
        <p:blipFill>
          <a:blip r:embed="rId4"/>
          <a:stretch>
            <a:fillRect/>
          </a:stretch>
        </p:blipFill>
        <p:spPr>
          <a:xfrm>
            <a:off x="5388088" y="3959430"/>
            <a:ext cx="6336792" cy="1956169"/>
          </a:xfrm>
          <a:prstGeom prst="rect">
            <a:avLst/>
          </a:prstGeom>
        </p:spPr>
      </p:pic>
    </p:spTree>
    <p:extLst>
      <p:ext uri="{BB962C8B-B14F-4D97-AF65-F5344CB8AC3E}">
        <p14:creationId xmlns:p14="http://schemas.microsoft.com/office/powerpoint/2010/main" val="1810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56DA-52D6-8742-5247-0C76F2FB5C98}"/>
              </a:ext>
            </a:extLst>
          </p:cNvPr>
          <p:cNvSpPr>
            <a:spLocks noGrp="1"/>
          </p:cNvSpPr>
          <p:nvPr>
            <p:ph type="title"/>
          </p:nvPr>
        </p:nvSpPr>
        <p:spPr/>
        <p:txBody>
          <a:bodyPr/>
          <a:lstStyle/>
          <a:p>
            <a:r>
              <a:rPr lang="en-US"/>
              <a:t>How Our Toolchain Helps</a:t>
            </a:r>
          </a:p>
        </p:txBody>
      </p:sp>
      <p:sp>
        <p:nvSpPr>
          <p:cNvPr id="3" name="Content Placeholder 2">
            <a:extLst>
              <a:ext uri="{FF2B5EF4-FFF2-40B4-BE49-F238E27FC236}">
                <a16:creationId xmlns:a16="http://schemas.microsoft.com/office/drawing/2014/main" id="{5172D0A9-082C-0228-D0F3-205C9F3A3930}"/>
              </a:ext>
            </a:extLst>
          </p:cNvPr>
          <p:cNvSpPr>
            <a:spLocks noGrp="1"/>
          </p:cNvSpPr>
          <p:nvPr>
            <p:ph sz="quarter" idx="13"/>
          </p:nvPr>
        </p:nvSpPr>
        <p:spPr/>
        <p:txBody>
          <a:bodyPr/>
          <a:lstStyle/>
          <a:p>
            <a:endParaRPr lang="en-US" dirty="0"/>
          </a:p>
          <a:p>
            <a:endParaRPr lang="en-US" dirty="0"/>
          </a:p>
          <a:p>
            <a:endParaRPr lang="en-US" dirty="0"/>
          </a:p>
          <a:p>
            <a:endParaRPr lang="en-US" dirty="0"/>
          </a:p>
        </p:txBody>
      </p:sp>
      <p:pic>
        <p:nvPicPr>
          <p:cNvPr id="2050" name="Picture 2" descr="mplab-machinelearning-color">
            <a:extLst>
              <a:ext uri="{FF2B5EF4-FFF2-40B4-BE49-F238E27FC236}">
                <a16:creationId xmlns:a16="http://schemas.microsoft.com/office/drawing/2014/main" id="{4FBFDB64-478B-57F8-07D8-04171B2C3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8" y="1190566"/>
            <a:ext cx="2835726" cy="24015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plab-harmony-transparent-background">
            <a:extLst>
              <a:ext uri="{FF2B5EF4-FFF2-40B4-BE49-F238E27FC236}">
                <a16:creationId xmlns:a16="http://schemas.microsoft.com/office/drawing/2014/main" id="{D59E3D5A-42B1-6569-A042-59753EF12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278" y="1358032"/>
            <a:ext cx="2705907" cy="20040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25-104351-250319-fpga-diag-vectorblox-framerwork-817x460-mrt447433">
            <a:extLst>
              <a:ext uri="{FF2B5EF4-FFF2-40B4-BE49-F238E27FC236}">
                <a16:creationId xmlns:a16="http://schemas.microsoft.com/office/drawing/2014/main" id="{69647F1A-7915-5FBC-A071-DDA87ACFF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8281" y="1576597"/>
            <a:ext cx="3383434" cy="1904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95D18B-48B6-0DFE-1FEF-1BC66326C1AB}"/>
              </a:ext>
            </a:extLst>
          </p:cNvPr>
          <p:cNvSpPr txBox="1"/>
          <p:nvPr/>
        </p:nvSpPr>
        <p:spPr>
          <a:xfrm>
            <a:off x="833438" y="3859614"/>
            <a:ext cx="2484314" cy="2031325"/>
          </a:xfrm>
          <a:prstGeom prst="rect">
            <a:avLst/>
          </a:prstGeom>
          <a:noFill/>
        </p:spPr>
        <p:txBody>
          <a:bodyPr wrap="square" rtlCol="0">
            <a:spAutoFit/>
          </a:bodyPr>
          <a:lstStyle/>
          <a:p>
            <a:pPr algn="ctr"/>
            <a:r>
              <a:rPr lang="en-US" sz="1800" dirty="0"/>
              <a:t>Entire ML pipeline to build models</a:t>
            </a:r>
          </a:p>
          <a:p>
            <a:pPr algn="ctr"/>
            <a:endParaRPr lang="en-US" sz="1800" dirty="0"/>
          </a:p>
          <a:p>
            <a:pPr algn="ctr"/>
            <a:r>
              <a:rPr lang="en-US" sz="1800" dirty="0"/>
              <a:t>AutoML for rapid development</a:t>
            </a:r>
          </a:p>
          <a:p>
            <a:pPr algn="ctr"/>
            <a:endParaRPr lang="en-US" sz="1800" dirty="0"/>
          </a:p>
          <a:p>
            <a:pPr algn="ctr"/>
            <a:r>
              <a:rPr lang="en-US" sz="1800" dirty="0"/>
              <a:t>Provides function calls:</a:t>
            </a:r>
          </a:p>
        </p:txBody>
      </p:sp>
      <p:pic>
        <p:nvPicPr>
          <p:cNvPr id="7" name="Picture 6">
            <a:extLst>
              <a:ext uri="{FF2B5EF4-FFF2-40B4-BE49-F238E27FC236}">
                <a16:creationId xmlns:a16="http://schemas.microsoft.com/office/drawing/2014/main" id="{4FAEBEA8-0EC0-CCA3-101A-6258587B1FCA}"/>
              </a:ext>
            </a:extLst>
          </p:cNvPr>
          <p:cNvPicPr>
            <a:picLocks noChangeAspect="1"/>
          </p:cNvPicPr>
          <p:nvPr/>
        </p:nvPicPr>
        <p:blipFill>
          <a:blip r:embed="rId6"/>
          <a:stretch>
            <a:fillRect/>
          </a:stretch>
        </p:blipFill>
        <p:spPr>
          <a:xfrm>
            <a:off x="3917825" y="4122308"/>
            <a:ext cx="3526226" cy="1964418"/>
          </a:xfrm>
          <a:prstGeom prst="rect">
            <a:avLst/>
          </a:prstGeom>
        </p:spPr>
      </p:pic>
      <p:sp>
        <p:nvSpPr>
          <p:cNvPr id="18" name="Text 1">
            <a:extLst>
              <a:ext uri="{FF2B5EF4-FFF2-40B4-BE49-F238E27FC236}">
                <a16:creationId xmlns:a16="http://schemas.microsoft.com/office/drawing/2014/main" id="{1BD53B81-792B-8878-75C3-2A2965428436}"/>
              </a:ext>
            </a:extLst>
          </p:cNvPr>
          <p:cNvSpPr/>
          <p:nvPr/>
        </p:nvSpPr>
        <p:spPr>
          <a:xfrm>
            <a:off x="8352160" y="4452664"/>
            <a:ext cx="1421701" cy="563378"/>
          </a:xfrm>
          <a:prstGeom prst="rect">
            <a:avLst/>
          </a:prstGeom>
          <a:noFill/>
          <a:ln/>
        </p:spPr>
        <p:txBody>
          <a:bodyPr wrap="none" lIns="0" tIns="0" rIns="0" bIns="0" rtlCol="0" anchor="t"/>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ctr">
              <a:lnSpc>
                <a:spcPts val="2083"/>
              </a:lnSpc>
            </a:pPr>
            <a:r>
              <a:rPr lang="en-US" sz="1200" b="1" dirty="0">
                <a:solidFill>
                  <a:srgbClr val="3C3939"/>
                </a:solidFill>
                <a:ea typeface="Raleway" pitchFamily="34" charset="-122"/>
                <a:cs typeface="Raleway" pitchFamily="34" charset="-120"/>
              </a:rPr>
              <a:t>3X - 6X Typical </a:t>
            </a:r>
          </a:p>
          <a:p>
            <a:pPr algn="ctr">
              <a:lnSpc>
                <a:spcPts val="2083"/>
              </a:lnSpc>
            </a:pPr>
            <a:r>
              <a:rPr lang="en-US" sz="1200" b="1" dirty="0">
                <a:solidFill>
                  <a:srgbClr val="3C3939"/>
                </a:solidFill>
                <a:ea typeface="Raleway" pitchFamily="34" charset="-122"/>
                <a:cs typeface="Raleway" pitchFamily="34" charset="-120"/>
              </a:rPr>
              <a:t>Acceleration</a:t>
            </a:r>
            <a:endParaRPr lang="en-US" sz="1200" b="1" dirty="0"/>
          </a:p>
        </p:txBody>
      </p:sp>
      <p:sp>
        <p:nvSpPr>
          <p:cNvPr id="19" name="Text 2">
            <a:extLst>
              <a:ext uri="{FF2B5EF4-FFF2-40B4-BE49-F238E27FC236}">
                <a16:creationId xmlns:a16="http://schemas.microsoft.com/office/drawing/2014/main" id="{E38856EF-08E6-177B-506E-9C5874E475DC}"/>
              </a:ext>
            </a:extLst>
          </p:cNvPr>
          <p:cNvSpPr/>
          <p:nvPr/>
        </p:nvSpPr>
        <p:spPr>
          <a:xfrm>
            <a:off x="8172623" y="5078113"/>
            <a:ext cx="1840825" cy="1133480"/>
          </a:xfrm>
          <a:prstGeom prst="rect">
            <a:avLst/>
          </a:prstGeom>
          <a:noFill/>
          <a:ln/>
        </p:spPr>
        <p:txBody>
          <a:bodyPr wrap="square" lIns="0" tIns="0" rIns="0" bIns="0" rtlCol="0" anchor="t"/>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ctr">
              <a:lnSpc>
                <a:spcPts val="2125"/>
              </a:lnSpc>
            </a:pPr>
            <a:r>
              <a:rPr lang="en-US" sz="1200" dirty="0">
                <a:solidFill>
                  <a:srgbClr val="3C3939"/>
                </a:solidFill>
                <a:ea typeface="Roboto" pitchFamily="34" charset="-122"/>
                <a:cs typeface="Roboto" pitchFamily="34" charset="-120"/>
              </a:rPr>
              <a:t>Innovative sparsity and </a:t>
            </a:r>
          </a:p>
          <a:p>
            <a:pPr algn="ctr">
              <a:lnSpc>
                <a:spcPts val="2125"/>
              </a:lnSpc>
            </a:pPr>
            <a:r>
              <a:rPr lang="en-US" sz="1200" dirty="0">
                <a:solidFill>
                  <a:srgbClr val="3C3939"/>
                </a:solidFill>
                <a:ea typeface="Roboto" pitchFamily="34" charset="-122"/>
                <a:cs typeface="Roboto" pitchFamily="34" charset="-120"/>
              </a:rPr>
              <a:t>MAC pairing</a:t>
            </a:r>
          </a:p>
          <a:p>
            <a:pPr algn="ctr">
              <a:lnSpc>
                <a:spcPts val="2125"/>
              </a:lnSpc>
            </a:pPr>
            <a:r>
              <a:rPr lang="en-US" sz="1200" dirty="0">
                <a:solidFill>
                  <a:srgbClr val="3C3939"/>
                </a:solidFill>
                <a:ea typeface="Roboto" pitchFamily="34" charset="-122"/>
                <a:cs typeface="Roboto" pitchFamily="34" charset="-120"/>
              </a:rPr>
              <a:t>Up to 80% power reduction</a:t>
            </a:r>
          </a:p>
        </p:txBody>
      </p:sp>
      <p:pic>
        <p:nvPicPr>
          <p:cNvPr id="20" name="Image 2">
            <a:extLst>
              <a:ext uri="{FF2B5EF4-FFF2-40B4-BE49-F238E27FC236}">
                <a16:creationId xmlns:a16="http://schemas.microsoft.com/office/drawing/2014/main" id="{9A330D7F-ED06-D339-95A8-51841B4E2CAE}"/>
              </a:ext>
            </a:extLst>
          </p:cNvPr>
          <p:cNvPicPr>
            <a:picLocks noChangeAspect="1"/>
          </p:cNvPicPr>
          <p:nvPr/>
        </p:nvPicPr>
        <p:blipFill>
          <a:blip r:embed="rId7"/>
          <a:stretch>
            <a:fillRect/>
          </a:stretch>
        </p:blipFill>
        <p:spPr>
          <a:xfrm>
            <a:off x="10514561" y="3886617"/>
            <a:ext cx="496994" cy="496994"/>
          </a:xfrm>
          <a:prstGeom prst="rect">
            <a:avLst/>
          </a:prstGeom>
        </p:spPr>
      </p:pic>
      <p:sp>
        <p:nvSpPr>
          <p:cNvPr id="21" name="Text 3">
            <a:extLst>
              <a:ext uri="{FF2B5EF4-FFF2-40B4-BE49-F238E27FC236}">
                <a16:creationId xmlns:a16="http://schemas.microsoft.com/office/drawing/2014/main" id="{BCF61792-E6DC-E285-0453-CEBF539C8022}"/>
              </a:ext>
            </a:extLst>
          </p:cNvPr>
          <p:cNvSpPr/>
          <p:nvPr/>
        </p:nvSpPr>
        <p:spPr>
          <a:xfrm>
            <a:off x="10150915" y="4455766"/>
            <a:ext cx="1286735" cy="398386"/>
          </a:xfrm>
          <a:prstGeom prst="rect">
            <a:avLst/>
          </a:prstGeom>
          <a:noFill/>
          <a:ln/>
        </p:spPr>
        <p:txBody>
          <a:bodyPr wrap="none" lIns="0" tIns="0" rIns="0" bIns="0" rtlCol="0" anchor="t"/>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ctr">
              <a:lnSpc>
                <a:spcPts val="2083"/>
              </a:lnSpc>
            </a:pPr>
            <a:r>
              <a:rPr lang="en-US" sz="1200" b="1" dirty="0">
                <a:solidFill>
                  <a:srgbClr val="3C3939"/>
                </a:solidFill>
                <a:latin typeface="Calibri" panose="020F0502020204030204" pitchFamily="34" charset="0"/>
                <a:ea typeface="Calibri" panose="020F0502020204030204" pitchFamily="34" charset="0"/>
                <a:cs typeface="Calibri" panose="020F0502020204030204" pitchFamily="34" charset="0"/>
              </a:rPr>
              <a:t>AI on FPGAs</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22" name="Text 4">
            <a:extLst>
              <a:ext uri="{FF2B5EF4-FFF2-40B4-BE49-F238E27FC236}">
                <a16:creationId xmlns:a16="http://schemas.microsoft.com/office/drawing/2014/main" id="{49C9EB57-FC32-FED6-3E5A-1DC3DC390DB0}"/>
              </a:ext>
            </a:extLst>
          </p:cNvPr>
          <p:cNvSpPr/>
          <p:nvPr/>
        </p:nvSpPr>
        <p:spPr>
          <a:xfrm>
            <a:off x="9987759" y="5078113"/>
            <a:ext cx="1840885" cy="889337"/>
          </a:xfrm>
          <a:prstGeom prst="rect">
            <a:avLst/>
          </a:prstGeom>
          <a:noFill/>
          <a:ln/>
        </p:spPr>
        <p:txBody>
          <a:bodyPr wrap="square" lIns="0" tIns="0" rIns="0" bIns="0" rtlCol="0" anchor="t"/>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ctr">
              <a:lnSpc>
                <a:spcPts val="2125"/>
              </a:lnSpc>
            </a:pPr>
            <a:r>
              <a:rPr lang="en-US" sz="1200" dirty="0">
                <a:solidFill>
                  <a:srgbClr val="3C3939"/>
                </a:solidFill>
                <a:ea typeface="Roboto" pitchFamily="34" charset="-122"/>
                <a:cs typeface="Roboto" pitchFamily="34" charset="-120"/>
              </a:rPr>
              <a:t>Supported by </a:t>
            </a:r>
            <a:r>
              <a:rPr lang="en-US" sz="1200" dirty="0">
                <a:solidFill>
                  <a:srgbClr val="3C3939"/>
                </a:solidFill>
                <a:ea typeface="Roboto" pitchFamily="34" charset="-122"/>
              </a:rPr>
              <a:t>VectorBlox</a:t>
            </a:r>
            <a:r>
              <a:rPr lang="en-US" sz="1200" dirty="0">
                <a:solidFill>
                  <a:srgbClr val="3C3939"/>
                </a:solidFill>
                <a:ea typeface="Roboto" pitchFamily="34" charset="-122"/>
                <a:cs typeface="Roboto" pitchFamily="34" charset="-120"/>
              </a:rPr>
              <a:t>™</a:t>
            </a:r>
          </a:p>
          <a:p>
            <a:pPr algn="ctr">
              <a:lnSpc>
                <a:spcPts val="2125"/>
              </a:lnSpc>
            </a:pPr>
            <a:r>
              <a:rPr lang="en-US" sz="1200" dirty="0">
                <a:solidFill>
                  <a:srgbClr val="3C3939"/>
                </a:solidFill>
                <a:ea typeface="Roboto" pitchFamily="34" charset="-122"/>
                <a:cs typeface="Roboto" pitchFamily="34" charset="-120"/>
              </a:rPr>
              <a:t>on Polarfire FPGA/SOC</a:t>
            </a:r>
            <a:endParaRPr lang="en-US" sz="1200" dirty="0"/>
          </a:p>
        </p:txBody>
      </p:sp>
      <p:pic>
        <p:nvPicPr>
          <p:cNvPr id="25" name="Graphic 24" descr="Lightning bolt outline">
            <a:extLst>
              <a:ext uri="{FF2B5EF4-FFF2-40B4-BE49-F238E27FC236}">
                <a16:creationId xmlns:a16="http://schemas.microsoft.com/office/drawing/2014/main" id="{565AC681-D09D-3D95-6DB4-B37D4F47D8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7792" y="3853425"/>
            <a:ext cx="563378" cy="563378"/>
          </a:xfrm>
          <a:prstGeom prst="rect">
            <a:avLst/>
          </a:prstGeom>
        </p:spPr>
      </p:pic>
      <p:pic>
        <p:nvPicPr>
          <p:cNvPr id="1026" name="Picture 2" descr="TensorFlow - Wikipedia">
            <a:extLst>
              <a:ext uri="{FF2B5EF4-FFF2-40B4-BE49-F238E27FC236}">
                <a16:creationId xmlns:a16="http://schemas.microsoft.com/office/drawing/2014/main" id="{EEC7F8B1-775B-B416-6451-BAE27951DA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6324" y="3000277"/>
            <a:ext cx="1551000" cy="99131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106189D4-1D4E-2CF8-E015-5BDEEB828257}"/>
              </a:ext>
            </a:extLst>
          </p:cNvPr>
          <p:cNvSpPr/>
          <p:nvPr/>
        </p:nvSpPr>
        <p:spPr>
          <a:xfrm>
            <a:off x="882414" y="5890939"/>
            <a:ext cx="2386361" cy="365760"/>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kb_run_model()</a:t>
            </a:r>
          </a:p>
        </p:txBody>
      </p:sp>
      <p:pic>
        <p:nvPicPr>
          <p:cNvPr id="6" name="Picture 5" descr="A black and white logo&#10;&#10;AI-generated content may be incorrect.">
            <a:extLst>
              <a:ext uri="{FF2B5EF4-FFF2-40B4-BE49-F238E27FC236}">
                <a16:creationId xmlns:a16="http://schemas.microsoft.com/office/drawing/2014/main" id="{FA7A75D9-9A2B-AF0B-B010-2D4610D1970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70430" y="1002998"/>
            <a:ext cx="2265554" cy="648606"/>
          </a:xfrm>
          <a:prstGeom prst="rect">
            <a:avLst/>
          </a:prstGeom>
        </p:spPr>
      </p:pic>
    </p:spTree>
    <p:extLst>
      <p:ext uri="{BB962C8B-B14F-4D97-AF65-F5344CB8AC3E}">
        <p14:creationId xmlns:p14="http://schemas.microsoft.com/office/powerpoint/2010/main" val="117247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19" grpId="0" animBg="1"/>
      <p:bldP spid="21" grpId="0" animBg="1"/>
      <p:bldP spid="22"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5D5-3F1F-91AD-516F-8929901AD601}"/>
              </a:ext>
            </a:extLst>
          </p:cNvPr>
          <p:cNvSpPr>
            <a:spLocks noGrp="1"/>
          </p:cNvSpPr>
          <p:nvPr>
            <p:ph type="title"/>
          </p:nvPr>
        </p:nvSpPr>
        <p:spPr/>
        <p:txBody>
          <a:bodyPr/>
          <a:lstStyle/>
          <a:p>
            <a:r>
              <a:rPr lang="en-US" dirty="0"/>
              <a:t>Where Industry Is Headed</a:t>
            </a:r>
          </a:p>
        </p:txBody>
      </p:sp>
      <p:sp>
        <p:nvSpPr>
          <p:cNvPr id="3" name="Content Placeholder 2">
            <a:extLst>
              <a:ext uri="{FF2B5EF4-FFF2-40B4-BE49-F238E27FC236}">
                <a16:creationId xmlns:a16="http://schemas.microsoft.com/office/drawing/2014/main" id="{8A79EF04-C0F8-E1DA-8F40-A33F7C5B13B2}"/>
              </a:ext>
            </a:extLst>
          </p:cNvPr>
          <p:cNvSpPr>
            <a:spLocks noGrp="1"/>
          </p:cNvSpPr>
          <p:nvPr>
            <p:ph sz="quarter" idx="13"/>
          </p:nvPr>
        </p:nvSpPr>
        <p:spPr>
          <a:xfrm>
            <a:off x="354778" y="923073"/>
            <a:ext cx="6683331" cy="3390309"/>
          </a:xfrm>
        </p:spPr>
        <p:txBody>
          <a:bodyPr>
            <a:normAutofit fontScale="70000" lnSpcReduction="20000"/>
          </a:bodyPr>
          <a:lstStyle/>
          <a:p>
            <a:r>
              <a:rPr lang="en-US" dirty="0"/>
              <a:t>NPUs becoming standard across SoCs for vision and multimodal workloads</a:t>
            </a:r>
          </a:p>
          <a:p>
            <a:endParaRPr lang="en-US" dirty="0"/>
          </a:p>
          <a:p>
            <a:r>
              <a:rPr lang="en-US" dirty="0"/>
              <a:t>Memory bandwidth &gt; raw TOPS as the critical performance bottleneck</a:t>
            </a:r>
          </a:p>
          <a:p>
            <a:endParaRPr lang="en-US" dirty="0"/>
          </a:p>
          <a:p>
            <a:r>
              <a:rPr lang="en-US" dirty="0"/>
              <a:t>Multimodal models outperforming single-purpose models in some applications</a:t>
            </a:r>
          </a:p>
          <a:p>
            <a:endParaRPr lang="en-US" dirty="0"/>
          </a:p>
          <a:p>
            <a:r>
              <a:rPr lang="en-US" dirty="0"/>
              <a:t>Hybrid architectures are the most pragmatic solution</a:t>
            </a:r>
          </a:p>
        </p:txBody>
      </p:sp>
      <p:pic>
        <p:nvPicPr>
          <p:cNvPr id="6" name="Picture 5">
            <a:extLst>
              <a:ext uri="{FF2B5EF4-FFF2-40B4-BE49-F238E27FC236}">
                <a16:creationId xmlns:a16="http://schemas.microsoft.com/office/drawing/2014/main" id="{86EC81A6-A090-3AC7-A71B-62CCD1927324}"/>
              </a:ext>
            </a:extLst>
          </p:cNvPr>
          <p:cNvPicPr>
            <a:picLocks noChangeAspect="1"/>
          </p:cNvPicPr>
          <p:nvPr/>
        </p:nvPicPr>
        <p:blipFill>
          <a:blip r:embed="rId2"/>
          <a:stretch>
            <a:fillRect/>
          </a:stretch>
        </p:blipFill>
        <p:spPr>
          <a:xfrm>
            <a:off x="1281863" y="4043002"/>
            <a:ext cx="9326277" cy="2105319"/>
          </a:xfrm>
          <a:prstGeom prst="rect">
            <a:avLst/>
          </a:prstGeom>
        </p:spPr>
      </p:pic>
      <p:pic>
        <p:nvPicPr>
          <p:cNvPr id="7" name="Content Placeholder 4">
            <a:extLst>
              <a:ext uri="{FF2B5EF4-FFF2-40B4-BE49-F238E27FC236}">
                <a16:creationId xmlns:a16="http://schemas.microsoft.com/office/drawing/2014/main" id="{3A100E8B-22D2-8469-2930-96E321CAC7A6}"/>
              </a:ext>
            </a:extLst>
          </p:cNvPr>
          <p:cNvPicPr>
            <a:picLocks noChangeAspect="1"/>
          </p:cNvPicPr>
          <p:nvPr/>
        </p:nvPicPr>
        <p:blipFill>
          <a:blip r:embed="rId3"/>
          <a:stretch>
            <a:fillRect/>
          </a:stretch>
        </p:blipFill>
        <p:spPr>
          <a:xfrm>
            <a:off x="7291417" y="1035003"/>
            <a:ext cx="4215371" cy="2501429"/>
          </a:xfrm>
          <a:prstGeom prst="rect">
            <a:avLst/>
          </a:prstGeom>
        </p:spPr>
      </p:pic>
    </p:spTree>
    <p:extLst>
      <p:ext uri="{BB962C8B-B14F-4D97-AF65-F5344CB8AC3E}">
        <p14:creationId xmlns:p14="http://schemas.microsoft.com/office/powerpoint/2010/main" val="298665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A14A-0B5C-2DB8-E468-D178E9126588}"/>
              </a:ext>
            </a:extLst>
          </p:cNvPr>
          <p:cNvSpPr>
            <a:spLocks noGrp="1"/>
          </p:cNvSpPr>
          <p:nvPr>
            <p:ph type="title"/>
          </p:nvPr>
        </p:nvSpPr>
        <p:spPr>
          <a:xfrm>
            <a:off x="2692400" y="2034289"/>
            <a:ext cx="8627374" cy="1591386"/>
          </a:xfrm>
        </p:spPr>
        <p:txBody>
          <a:bodyPr/>
          <a:lstStyle/>
          <a:p>
            <a:r>
              <a:rPr lang="en-US" dirty="0"/>
              <a:t>Hands-On Project Hardware</a:t>
            </a:r>
          </a:p>
        </p:txBody>
      </p:sp>
      <p:sp>
        <p:nvSpPr>
          <p:cNvPr id="3" name="Text Placeholder 2">
            <a:extLst>
              <a:ext uri="{FF2B5EF4-FFF2-40B4-BE49-F238E27FC236}">
                <a16:creationId xmlns:a16="http://schemas.microsoft.com/office/drawing/2014/main" id="{BACA9F60-CB43-1E50-0DF6-DCEA2674D6E1}"/>
              </a:ext>
            </a:extLst>
          </p:cNvPr>
          <p:cNvSpPr>
            <a:spLocks noGrp="1"/>
          </p:cNvSpPr>
          <p:nvPr>
            <p:ph type="body" idx="1"/>
          </p:nvPr>
        </p:nvSpPr>
        <p:spPr>
          <a:xfrm>
            <a:off x="3410606" y="3824300"/>
            <a:ext cx="7909168" cy="1492767"/>
          </a:xfrm>
        </p:spPr>
        <p:txBody>
          <a:bodyPr/>
          <a:lstStyle/>
          <a:p>
            <a:r>
              <a:rPr lang="en-US" dirty="0"/>
              <a:t>Circuit Python PyKit Explorer</a:t>
            </a:r>
          </a:p>
          <a:p>
            <a:r>
              <a:rPr lang="en-US" dirty="0"/>
              <a:t>Wand Gesture Recognition</a:t>
            </a:r>
          </a:p>
          <a:p>
            <a:r>
              <a:rPr lang="en-US" dirty="0"/>
              <a:t>Digital Nose</a:t>
            </a:r>
          </a:p>
        </p:txBody>
      </p:sp>
    </p:spTree>
    <p:extLst>
      <p:ext uri="{BB962C8B-B14F-4D97-AF65-F5344CB8AC3E}">
        <p14:creationId xmlns:p14="http://schemas.microsoft.com/office/powerpoint/2010/main" val="4350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9819-FE88-4A2C-4BDF-180CF6A2E096}"/>
              </a:ext>
            </a:extLst>
          </p:cNvPr>
          <p:cNvSpPr>
            <a:spLocks noGrp="1"/>
          </p:cNvSpPr>
          <p:nvPr>
            <p:ph type="title"/>
          </p:nvPr>
        </p:nvSpPr>
        <p:spPr/>
        <p:txBody>
          <a:bodyPr/>
          <a:lstStyle/>
          <a:p>
            <a:r>
              <a:rPr lang="en-US" dirty="0"/>
              <a:t>CircuitPython PyKit Explorer</a:t>
            </a:r>
          </a:p>
        </p:txBody>
      </p:sp>
      <p:pic>
        <p:nvPicPr>
          <p:cNvPr id="3074" name="Picture 2">
            <a:extLst>
              <a:ext uri="{FF2B5EF4-FFF2-40B4-BE49-F238E27FC236}">
                <a16:creationId xmlns:a16="http://schemas.microsoft.com/office/drawing/2014/main" id="{5CC4F952-6EA2-6951-E4FF-5D0DCCB9E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901180" y="-763587"/>
            <a:ext cx="30686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E2738C-9498-D1F4-591D-02FD64AAF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6499" y="4352244"/>
            <a:ext cx="6858000" cy="185875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91CB9ED-B95E-44F3-46D4-4C143E83404D}"/>
              </a:ext>
            </a:extLst>
          </p:cNvPr>
          <p:cNvSpPr>
            <a:spLocks noGrp="1"/>
          </p:cNvSpPr>
          <p:nvPr>
            <p:ph sz="quarter" idx="13"/>
          </p:nvPr>
        </p:nvSpPr>
        <p:spPr>
          <a:xfrm>
            <a:off x="355509" y="1131094"/>
            <a:ext cx="4488155" cy="3690288"/>
          </a:xfrm>
        </p:spPr>
        <p:txBody>
          <a:bodyPr>
            <a:normAutofit fontScale="55000" lnSpcReduction="20000"/>
          </a:bodyPr>
          <a:lstStyle/>
          <a:p>
            <a:r>
              <a:rPr lang="en-US" dirty="0"/>
              <a:t>Circuit Python eases the steep learning curve of learning embedded systems</a:t>
            </a:r>
          </a:p>
          <a:p>
            <a:endParaRPr lang="en-US" dirty="0"/>
          </a:p>
          <a:p>
            <a:r>
              <a:rPr lang="en-US" dirty="0"/>
              <a:t>Friction fit boards and Adafruit STEMMA connectors for I</a:t>
            </a:r>
            <a:r>
              <a:rPr lang="en-US" baseline="30000" dirty="0"/>
              <a:t>2</a:t>
            </a:r>
            <a:r>
              <a:rPr lang="en-US" dirty="0"/>
              <a:t>C for solderless development</a:t>
            </a:r>
          </a:p>
          <a:p>
            <a:endParaRPr lang="en-US" dirty="0"/>
          </a:p>
          <a:p>
            <a:r>
              <a:rPr lang="en-US" dirty="0"/>
              <a:t>Workshop provides modules covering basic to advanced projects</a:t>
            </a:r>
          </a:p>
          <a:p>
            <a:endParaRPr lang="en-US" dirty="0"/>
          </a:p>
          <a:p>
            <a:r>
              <a:rPr lang="en-US" dirty="0"/>
              <a:t>Hackathon challenge: use vibe coding to expand and build more ambitious projects, like Snake  or Super Mario Bros.  </a:t>
            </a:r>
          </a:p>
        </p:txBody>
      </p:sp>
      <p:pic>
        <p:nvPicPr>
          <p:cNvPr id="6" name="short-3">
            <a:hlinkClick r:id="" action="ppaction://media"/>
            <a:extLst>
              <a:ext uri="{FF2B5EF4-FFF2-40B4-BE49-F238E27FC236}">
                <a16:creationId xmlns:a16="http://schemas.microsoft.com/office/drawing/2014/main" id="{266200CB-2A9C-F38F-62D4-14D581CE5FF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3876" y="4932000"/>
            <a:ext cx="2273770" cy="1278996"/>
          </a:xfrm>
          <a:prstGeom prst="rect">
            <a:avLst/>
          </a:prstGeom>
        </p:spPr>
      </p:pic>
      <p:pic>
        <p:nvPicPr>
          <p:cNvPr id="7" name="IMG_7253">
            <a:hlinkClick r:id="" action="ppaction://media"/>
            <a:extLst>
              <a:ext uri="{FF2B5EF4-FFF2-40B4-BE49-F238E27FC236}">
                <a16:creationId xmlns:a16="http://schemas.microsoft.com/office/drawing/2014/main" id="{62BA9A16-BF0E-68F0-B2B5-069DF3D436FD}"/>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792114" y="4932000"/>
            <a:ext cx="2069917" cy="1278996"/>
          </a:xfrm>
          <a:prstGeom prst="rect">
            <a:avLst/>
          </a:prstGeom>
        </p:spPr>
      </p:pic>
    </p:spTree>
    <p:extLst>
      <p:ext uri="{BB962C8B-B14F-4D97-AF65-F5344CB8AC3E}">
        <p14:creationId xmlns:p14="http://schemas.microsoft.com/office/powerpoint/2010/main" val="278282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5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541F5-EAEA-C6F9-633A-5FB47B776B01}"/>
              </a:ext>
            </a:extLst>
          </p:cNvPr>
          <p:cNvSpPr>
            <a:spLocks noGrp="1"/>
          </p:cNvSpPr>
          <p:nvPr>
            <p:ph type="title"/>
          </p:nvPr>
        </p:nvSpPr>
        <p:spPr/>
        <p:txBody>
          <a:bodyPr/>
          <a:lstStyle/>
          <a:p>
            <a:r>
              <a:rPr lang="en-US" dirty="0"/>
              <a:t>Magic Wand Gesture Recognition</a:t>
            </a:r>
          </a:p>
        </p:txBody>
      </p:sp>
      <p:sp>
        <p:nvSpPr>
          <p:cNvPr id="6" name="Content Placeholder 5">
            <a:extLst>
              <a:ext uri="{FF2B5EF4-FFF2-40B4-BE49-F238E27FC236}">
                <a16:creationId xmlns:a16="http://schemas.microsoft.com/office/drawing/2014/main" id="{79172830-3D5E-A4D7-A9EE-A1C3F48DBDED}"/>
              </a:ext>
            </a:extLst>
          </p:cNvPr>
          <p:cNvSpPr>
            <a:spLocks noGrp="1"/>
          </p:cNvSpPr>
          <p:nvPr>
            <p:ph sz="quarter" idx="15"/>
          </p:nvPr>
        </p:nvSpPr>
        <p:spPr/>
        <p:txBody>
          <a:bodyPr>
            <a:normAutofit/>
          </a:bodyPr>
          <a:lstStyle/>
          <a:p>
            <a:r>
              <a:rPr lang="en-US" dirty="0"/>
              <a:t>Provide firsthand knowledge</a:t>
            </a:r>
          </a:p>
          <a:p>
            <a:pPr lvl="1"/>
            <a:r>
              <a:rPr lang="en-US" dirty="0"/>
              <a:t>Dataset curation challenges</a:t>
            </a:r>
          </a:p>
          <a:p>
            <a:pPr lvl="1"/>
            <a:endParaRPr lang="en-US" dirty="0"/>
          </a:p>
          <a:p>
            <a:pPr lvl="1"/>
            <a:r>
              <a:rPr lang="en-US" dirty="0"/>
              <a:t>Collect new gesture data to strengthen model</a:t>
            </a:r>
          </a:p>
          <a:p>
            <a:pPr lvl="1"/>
            <a:r>
              <a:rPr lang="en-US" dirty="0"/>
              <a:t>Import into model</a:t>
            </a:r>
          </a:p>
          <a:p>
            <a:pPr lvl="1"/>
            <a:r>
              <a:rPr lang="en-US" dirty="0"/>
              <a:t>Work with MPLAB ML SDK </a:t>
            </a:r>
          </a:p>
          <a:p>
            <a:pPr lvl="1"/>
            <a:endParaRPr lang="en-US" dirty="0"/>
          </a:p>
          <a:p>
            <a:r>
              <a:rPr lang="en-US" dirty="0"/>
              <a:t>Watch as the model improves throughout the day</a:t>
            </a:r>
          </a:p>
        </p:txBody>
      </p:sp>
      <p:pic>
        <p:nvPicPr>
          <p:cNvPr id="2052" name="Picture 4">
            <a:extLst>
              <a:ext uri="{FF2B5EF4-FFF2-40B4-BE49-F238E27FC236}">
                <a16:creationId xmlns:a16="http://schemas.microsoft.com/office/drawing/2014/main" id="{2B4ADABC-1DAD-B160-BD67-155E01274FFF}"/>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094412" y="4840097"/>
            <a:ext cx="5505450" cy="13908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3210B4-E613-D7E8-D267-F3DDEFFECEA7}"/>
              </a:ext>
            </a:extLst>
          </p:cNvPr>
          <p:cNvSpPr txBox="1"/>
          <p:nvPr/>
        </p:nvSpPr>
        <p:spPr>
          <a:xfrm>
            <a:off x="9644021" y="5917468"/>
            <a:ext cx="2166701" cy="307777"/>
          </a:xfrm>
          <a:prstGeom prst="rect">
            <a:avLst/>
          </a:prstGeom>
          <a:noFill/>
        </p:spPr>
        <p:txBody>
          <a:bodyPr wrap="square" rtlCol="0">
            <a:spAutoFit/>
          </a:bodyPr>
          <a:lstStyle/>
          <a:p>
            <a:pPr algn="ctr"/>
            <a:r>
              <a:rPr lang="en-US" sz="1400" dirty="0"/>
              <a:t>yet another ruler </a:t>
            </a:r>
            <a:r>
              <a:rPr lang="en-US" sz="1400" dirty="0">
                <a:sym typeface="Wingdings" panose="05000000000000000000" pitchFamily="2" charset="2"/>
              </a:rPr>
              <a:t></a:t>
            </a:r>
            <a:endParaRPr lang="en-US" sz="1400" dirty="0"/>
          </a:p>
        </p:txBody>
      </p:sp>
      <p:sp>
        <p:nvSpPr>
          <p:cNvPr id="10" name="TextBox 9">
            <a:extLst>
              <a:ext uri="{FF2B5EF4-FFF2-40B4-BE49-F238E27FC236}">
                <a16:creationId xmlns:a16="http://schemas.microsoft.com/office/drawing/2014/main" id="{C3886424-F7D3-BF97-F528-8BA5BF6B0BBF}"/>
              </a:ext>
            </a:extLst>
          </p:cNvPr>
          <p:cNvSpPr txBox="1"/>
          <p:nvPr/>
        </p:nvSpPr>
        <p:spPr>
          <a:xfrm>
            <a:off x="9528810" y="4081185"/>
            <a:ext cx="2475230" cy="738664"/>
          </a:xfrm>
          <a:prstGeom prst="rect">
            <a:avLst/>
          </a:prstGeom>
          <a:noFill/>
        </p:spPr>
        <p:txBody>
          <a:bodyPr wrap="square">
            <a:spAutoFit/>
          </a:bodyPr>
          <a:lstStyle/>
          <a:p>
            <a:pPr algn="ctr"/>
            <a:r>
              <a:rPr lang="en-US" sz="1400" dirty="0"/>
              <a:t>ARM MC0+</a:t>
            </a:r>
          </a:p>
          <a:p>
            <a:pPr algn="ctr"/>
            <a:r>
              <a:rPr lang="en-US" sz="1400" dirty="0"/>
              <a:t>SAMD21 Machine Learning </a:t>
            </a:r>
          </a:p>
          <a:p>
            <a:pPr algn="ctr"/>
            <a:r>
              <a:rPr lang="en-US" sz="1400" dirty="0"/>
              <a:t>Eval Kit with TDK IMU</a:t>
            </a:r>
          </a:p>
        </p:txBody>
      </p:sp>
      <p:sp>
        <p:nvSpPr>
          <p:cNvPr id="11" name="TextBox 10">
            <a:extLst>
              <a:ext uri="{FF2B5EF4-FFF2-40B4-BE49-F238E27FC236}">
                <a16:creationId xmlns:a16="http://schemas.microsoft.com/office/drawing/2014/main" id="{DFF46F5F-ED2D-A78A-4767-06B21D07700F}"/>
              </a:ext>
            </a:extLst>
          </p:cNvPr>
          <p:cNvSpPr txBox="1"/>
          <p:nvPr/>
        </p:nvSpPr>
        <p:spPr>
          <a:xfrm>
            <a:off x="6221957" y="4847161"/>
            <a:ext cx="3389403" cy="307777"/>
          </a:xfrm>
          <a:prstGeom prst="rect">
            <a:avLst/>
          </a:prstGeom>
          <a:noFill/>
        </p:spPr>
        <p:txBody>
          <a:bodyPr wrap="square">
            <a:spAutoFit/>
          </a:bodyPr>
          <a:lstStyle/>
          <a:p>
            <a:pPr algn="ctr"/>
            <a:r>
              <a:rPr lang="en-US" sz="1400" dirty="0"/>
              <a:t>Button to simplify data collection</a:t>
            </a:r>
          </a:p>
        </p:txBody>
      </p:sp>
      <p:cxnSp>
        <p:nvCxnSpPr>
          <p:cNvPr id="13" name="Straight Arrow Connector 12">
            <a:extLst>
              <a:ext uri="{FF2B5EF4-FFF2-40B4-BE49-F238E27FC236}">
                <a16:creationId xmlns:a16="http://schemas.microsoft.com/office/drawing/2014/main" id="{7E9365F1-20A6-F323-C315-7D5786C0F348}"/>
              </a:ext>
            </a:extLst>
          </p:cNvPr>
          <p:cNvCxnSpPr>
            <a:cxnSpLocks/>
            <a:stCxn id="11" idx="2"/>
          </p:cNvCxnSpPr>
          <p:nvPr/>
        </p:nvCxnSpPr>
        <p:spPr>
          <a:xfrm>
            <a:off x="7916659" y="5154938"/>
            <a:ext cx="1534046" cy="33596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125AB9A6-BFCA-EC2C-154A-58C9B07A09ED}"/>
              </a:ext>
            </a:extLst>
          </p:cNvPr>
          <p:cNvCxnSpPr>
            <a:cxnSpLocks/>
            <a:stCxn id="10" idx="2"/>
          </p:cNvCxnSpPr>
          <p:nvPr/>
        </p:nvCxnSpPr>
        <p:spPr>
          <a:xfrm flipH="1">
            <a:off x="10646886" y="4819849"/>
            <a:ext cx="119539" cy="4922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55E0491B-EC52-0E46-DFAC-2996EDC23EFF}"/>
              </a:ext>
            </a:extLst>
          </p:cNvPr>
          <p:cNvPicPr>
            <a:picLocks noChangeAspect="1"/>
          </p:cNvPicPr>
          <p:nvPr/>
        </p:nvPicPr>
        <p:blipFill>
          <a:blip r:embed="rId3"/>
          <a:stretch>
            <a:fillRect/>
          </a:stretch>
        </p:blipFill>
        <p:spPr>
          <a:xfrm>
            <a:off x="6339262" y="2030958"/>
            <a:ext cx="4688840" cy="1737629"/>
          </a:xfrm>
          <a:prstGeom prst="rect">
            <a:avLst/>
          </a:prstGeom>
        </p:spPr>
      </p:pic>
      <p:sp>
        <p:nvSpPr>
          <p:cNvPr id="25" name="TextBox 24">
            <a:extLst>
              <a:ext uri="{FF2B5EF4-FFF2-40B4-BE49-F238E27FC236}">
                <a16:creationId xmlns:a16="http://schemas.microsoft.com/office/drawing/2014/main" id="{08780D93-8D18-ABAF-EA64-3B031300673F}"/>
              </a:ext>
            </a:extLst>
          </p:cNvPr>
          <p:cNvSpPr txBox="1"/>
          <p:nvPr/>
        </p:nvSpPr>
        <p:spPr>
          <a:xfrm>
            <a:off x="6456680" y="3560879"/>
            <a:ext cx="635000" cy="338554"/>
          </a:xfrm>
          <a:prstGeom prst="rect">
            <a:avLst/>
          </a:prstGeom>
          <a:solidFill>
            <a:schemeClr val="accent2">
              <a:lumMod val="20000"/>
              <a:lumOff val="80000"/>
              <a:alpha val="63000"/>
            </a:schemeClr>
          </a:solidFill>
        </p:spPr>
        <p:txBody>
          <a:bodyPr wrap="square" rtlCol="0">
            <a:spAutoFit/>
          </a:bodyPr>
          <a:lstStyle/>
          <a:p>
            <a:pPr algn="ctr"/>
            <a:r>
              <a:rPr lang="en-US" sz="1600" dirty="0">
                <a:solidFill>
                  <a:schemeClr val="accent2">
                    <a:lumMod val="50000"/>
                  </a:schemeClr>
                </a:solidFill>
              </a:rPr>
              <a:t>Right</a:t>
            </a:r>
          </a:p>
        </p:txBody>
      </p:sp>
      <p:sp>
        <p:nvSpPr>
          <p:cNvPr id="26" name="TextBox 25">
            <a:extLst>
              <a:ext uri="{FF2B5EF4-FFF2-40B4-BE49-F238E27FC236}">
                <a16:creationId xmlns:a16="http://schemas.microsoft.com/office/drawing/2014/main" id="{FEEBABE1-4D4E-EEE8-AB07-2B96E4380289}"/>
              </a:ext>
            </a:extLst>
          </p:cNvPr>
          <p:cNvSpPr txBox="1"/>
          <p:nvPr/>
        </p:nvSpPr>
        <p:spPr>
          <a:xfrm>
            <a:off x="7569587" y="3560879"/>
            <a:ext cx="635000" cy="338554"/>
          </a:xfrm>
          <a:prstGeom prst="rect">
            <a:avLst/>
          </a:prstGeom>
          <a:solidFill>
            <a:schemeClr val="accent2">
              <a:lumMod val="20000"/>
              <a:lumOff val="80000"/>
              <a:alpha val="63000"/>
            </a:schemeClr>
          </a:solidFill>
        </p:spPr>
        <p:txBody>
          <a:bodyPr wrap="square" rtlCol="0">
            <a:spAutoFit/>
          </a:bodyPr>
          <a:lstStyle/>
          <a:p>
            <a:pPr algn="ctr"/>
            <a:r>
              <a:rPr lang="en-US" sz="1600" dirty="0">
                <a:solidFill>
                  <a:schemeClr val="accent2">
                    <a:lumMod val="50000"/>
                  </a:schemeClr>
                </a:solidFill>
              </a:rPr>
              <a:t>Left</a:t>
            </a:r>
          </a:p>
        </p:txBody>
      </p:sp>
      <p:sp>
        <p:nvSpPr>
          <p:cNvPr id="27" name="TextBox 26">
            <a:extLst>
              <a:ext uri="{FF2B5EF4-FFF2-40B4-BE49-F238E27FC236}">
                <a16:creationId xmlns:a16="http://schemas.microsoft.com/office/drawing/2014/main" id="{ABA0F3A3-33D9-3AF5-349F-480EAD25739A}"/>
              </a:ext>
            </a:extLst>
          </p:cNvPr>
          <p:cNvSpPr txBox="1"/>
          <p:nvPr/>
        </p:nvSpPr>
        <p:spPr>
          <a:xfrm>
            <a:off x="8458587" y="3560879"/>
            <a:ext cx="635000" cy="338554"/>
          </a:xfrm>
          <a:prstGeom prst="rect">
            <a:avLst/>
          </a:prstGeom>
          <a:solidFill>
            <a:schemeClr val="accent2">
              <a:lumMod val="20000"/>
              <a:lumOff val="80000"/>
              <a:alpha val="63000"/>
            </a:schemeClr>
          </a:solidFill>
        </p:spPr>
        <p:txBody>
          <a:bodyPr wrap="square" rtlCol="0">
            <a:spAutoFit/>
          </a:bodyPr>
          <a:lstStyle/>
          <a:p>
            <a:pPr algn="ctr"/>
            <a:r>
              <a:rPr lang="en-US" sz="1600" dirty="0">
                <a:solidFill>
                  <a:schemeClr val="accent2">
                    <a:lumMod val="50000"/>
                  </a:schemeClr>
                </a:solidFill>
              </a:rPr>
              <a:t>b</a:t>
            </a:r>
          </a:p>
        </p:txBody>
      </p:sp>
      <p:sp>
        <p:nvSpPr>
          <p:cNvPr id="28" name="TextBox 27">
            <a:extLst>
              <a:ext uri="{FF2B5EF4-FFF2-40B4-BE49-F238E27FC236}">
                <a16:creationId xmlns:a16="http://schemas.microsoft.com/office/drawing/2014/main" id="{6DE5A4BA-4340-4780-F866-4A0F429D01BB}"/>
              </a:ext>
            </a:extLst>
          </p:cNvPr>
          <p:cNvSpPr txBox="1"/>
          <p:nvPr/>
        </p:nvSpPr>
        <p:spPr>
          <a:xfrm>
            <a:off x="9386571" y="3565588"/>
            <a:ext cx="635000" cy="338554"/>
          </a:xfrm>
          <a:prstGeom prst="rect">
            <a:avLst/>
          </a:prstGeom>
          <a:solidFill>
            <a:schemeClr val="accent2">
              <a:lumMod val="20000"/>
              <a:lumOff val="80000"/>
              <a:alpha val="63000"/>
            </a:schemeClr>
          </a:solidFill>
        </p:spPr>
        <p:txBody>
          <a:bodyPr wrap="square" rtlCol="0">
            <a:spAutoFit/>
          </a:bodyPr>
          <a:lstStyle/>
          <a:p>
            <a:pPr algn="ctr"/>
            <a:r>
              <a:rPr lang="en-US" sz="1600" dirty="0">
                <a:solidFill>
                  <a:schemeClr val="accent2">
                    <a:lumMod val="50000"/>
                  </a:schemeClr>
                </a:solidFill>
              </a:rPr>
              <a:t>Tap</a:t>
            </a:r>
          </a:p>
        </p:txBody>
      </p:sp>
      <p:sp>
        <p:nvSpPr>
          <p:cNvPr id="29" name="TextBox 28">
            <a:extLst>
              <a:ext uri="{FF2B5EF4-FFF2-40B4-BE49-F238E27FC236}">
                <a16:creationId xmlns:a16="http://schemas.microsoft.com/office/drawing/2014/main" id="{C54580BD-83E0-35EF-93EE-9EE1A7350331}"/>
              </a:ext>
            </a:extLst>
          </p:cNvPr>
          <p:cNvSpPr txBox="1"/>
          <p:nvPr/>
        </p:nvSpPr>
        <p:spPr>
          <a:xfrm>
            <a:off x="10314556" y="3560424"/>
            <a:ext cx="635000" cy="338554"/>
          </a:xfrm>
          <a:prstGeom prst="rect">
            <a:avLst/>
          </a:prstGeom>
          <a:solidFill>
            <a:schemeClr val="accent2">
              <a:lumMod val="20000"/>
              <a:lumOff val="80000"/>
              <a:alpha val="63000"/>
            </a:schemeClr>
          </a:solidFill>
        </p:spPr>
        <p:txBody>
          <a:bodyPr wrap="square" rtlCol="0">
            <a:spAutoFit/>
          </a:bodyPr>
          <a:lstStyle/>
          <a:p>
            <a:pPr algn="ctr"/>
            <a:r>
              <a:rPr lang="en-US" sz="1600" dirty="0">
                <a:solidFill>
                  <a:schemeClr val="accent2">
                    <a:lumMod val="50000"/>
                  </a:schemeClr>
                </a:solidFill>
              </a:rPr>
              <a:t>4</a:t>
            </a:r>
          </a:p>
        </p:txBody>
      </p:sp>
      <p:sp>
        <p:nvSpPr>
          <p:cNvPr id="31" name="TextBox 30">
            <a:extLst>
              <a:ext uri="{FF2B5EF4-FFF2-40B4-BE49-F238E27FC236}">
                <a16:creationId xmlns:a16="http://schemas.microsoft.com/office/drawing/2014/main" id="{2E65444D-3EEB-92B6-FA13-243931B94B63}"/>
              </a:ext>
            </a:extLst>
          </p:cNvPr>
          <p:cNvSpPr txBox="1"/>
          <p:nvPr/>
        </p:nvSpPr>
        <p:spPr>
          <a:xfrm>
            <a:off x="6327471" y="1207155"/>
            <a:ext cx="5457508" cy="830997"/>
          </a:xfrm>
          <a:prstGeom prst="rect">
            <a:avLst/>
          </a:prstGeom>
          <a:noFill/>
        </p:spPr>
        <p:txBody>
          <a:bodyPr wrap="square" rtlCol="0">
            <a:spAutoFit/>
          </a:bodyPr>
          <a:lstStyle/>
          <a:p>
            <a:r>
              <a:rPr lang="en-US" b="1" dirty="0">
                <a:hlinkClick r:id="rId4"/>
              </a:rPr>
              <a:t>Wand Gestures </a:t>
            </a:r>
            <a:r>
              <a:rPr lang="en-US" b="1" dirty="0"/>
              <a:t>with MPLAB® Machine Learning Development Suite</a:t>
            </a:r>
          </a:p>
        </p:txBody>
      </p:sp>
    </p:spTree>
    <p:extLst>
      <p:ext uri="{BB962C8B-B14F-4D97-AF65-F5344CB8AC3E}">
        <p14:creationId xmlns:p14="http://schemas.microsoft.com/office/powerpoint/2010/main" val="4277179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07ED-0E8F-3341-BD66-CC6F287C0B94}"/>
              </a:ext>
            </a:extLst>
          </p:cNvPr>
          <p:cNvSpPr>
            <a:spLocks noGrp="1"/>
          </p:cNvSpPr>
          <p:nvPr>
            <p:ph type="title"/>
          </p:nvPr>
        </p:nvSpPr>
        <p:spPr/>
        <p:txBody>
          <a:bodyPr/>
          <a:lstStyle/>
          <a:p>
            <a:r>
              <a:rPr lang="en-US" dirty="0"/>
              <a:t>Edge AIML</a:t>
            </a:r>
          </a:p>
        </p:txBody>
      </p:sp>
      <p:sp>
        <p:nvSpPr>
          <p:cNvPr id="4" name="Oval 3">
            <a:extLst>
              <a:ext uri="{FF2B5EF4-FFF2-40B4-BE49-F238E27FC236}">
                <a16:creationId xmlns:a16="http://schemas.microsoft.com/office/drawing/2014/main" id="{37B5CBE0-B9CD-500C-AF0C-D97D14D9ABD8}"/>
              </a:ext>
            </a:extLst>
          </p:cNvPr>
          <p:cNvSpPr/>
          <p:nvPr/>
        </p:nvSpPr>
        <p:spPr>
          <a:xfrm>
            <a:off x="2652494" y="2629990"/>
            <a:ext cx="3942167" cy="3942167"/>
          </a:xfrm>
          <a:prstGeom prst="ellipse">
            <a:avLst/>
          </a:prstGeom>
          <a:solidFill>
            <a:schemeClr val="accent3">
              <a:lumMod val="60000"/>
              <a:lumOff val="40000"/>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b="1" dirty="0">
                <a:solidFill>
                  <a:schemeClr val="tx1"/>
                </a:solidFill>
                <a:latin typeface="Agency FB" panose="020B0503020202020204" pitchFamily="34" charset="0"/>
                <a:ea typeface="ADLaM Display" panose="020F0502020204030204" pitchFamily="2" charset="0"/>
                <a:cs typeface="Aldhabi" panose="020F0502020204030204" pitchFamily="2" charset="-78"/>
              </a:rPr>
              <a:t>AIML</a:t>
            </a:r>
          </a:p>
          <a:p>
            <a:r>
              <a:rPr lang="en-US" sz="2000" dirty="0">
                <a:solidFill>
                  <a:schemeClr val="tx1"/>
                </a:solidFill>
              </a:rPr>
              <a:t>Feature Extraction</a:t>
            </a:r>
          </a:p>
          <a:p>
            <a:r>
              <a:rPr lang="en-US" sz="2000" dirty="0">
                <a:solidFill>
                  <a:schemeClr val="tx1"/>
                </a:solidFill>
              </a:rPr>
              <a:t>Model architecture Training</a:t>
            </a:r>
          </a:p>
          <a:p>
            <a:r>
              <a:rPr lang="en-US" sz="2000" dirty="0">
                <a:solidFill>
                  <a:schemeClr val="tx1"/>
                </a:solidFill>
              </a:rPr>
              <a:t>Optimization</a:t>
            </a:r>
            <a:endParaRPr lang="en-US" sz="2000" dirty="0">
              <a:solidFill>
                <a:schemeClr val="tx1"/>
              </a:solidFill>
              <a:latin typeface="Agency FB" panose="020B0503020202020204" pitchFamily="34" charset="0"/>
              <a:ea typeface="ADLaM Display" panose="020F0502020204030204" pitchFamily="2" charset="0"/>
              <a:cs typeface="Aldhabi" panose="020F0502020204030204" pitchFamily="2" charset="-78"/>
            </a:endParaRPr>
          </a:p>
        </p:txBody>
      </p:sp>
      <p:sp>
        <p:nvSpPr>
          <p:cNvPr id="5" name="Oval 4">
            <a:extLst>
              <a:ext uri="{FF2B5EF4-FFF2-40B4-BE49-F238E27FC236}">
                <a16:creationId xmlns:a16="http://schemas.microsoft.com/office/drawing/2014/main" id="{720BAE0E-7491-6246-D5C7-30B20CA21D49}"/>
              </a:ext>
            </a:extLst>
          </p:cNvPr>
          <p:cNvSpPr/>
          <p:nvPr/>
        </p:nvSpPr>
        <p:spPr>
          <a:xfrm>
            <a:off x="4205280" y="238094"/>
            <a:ext cx="3942167" cy="3942167"/>
          </a:xfrm>
          <a:prstGeom prst="ellipse">
            <a:avLst/>
          </a:prstGeom>
          <a:solidFill>
            <a:schemeClr val="accent6">
              <a:lumMod val="60000"/>
              <a:lumOff val="40000"/>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200" b="1" dirty="0">
                <a:solidFill>
                  <a:schemeClr val="tx1"/>
                </a:solidFill>
                <a:latin typeface="Agency FB" panose="020B0503020202020204" pitchFamily="34" charset="0"/>
              </a:rPr>
              <a:t>EE</a:t>
            </a:r>
          </a:p>
          <a:p>
            <a:pPr algn="ctr"/>
            <a:r>
              <a:rPr lang="en-US" sz="2000" dirty="0">
                <a:solidFill>
                  <a:schemeClr val="tx1"/>
                </a:solidFill>
              </a:rPr>
              <a:t>Power budgets </a:t>
            </a:r>
          </a:p>
          <a:p>
            <a:pPr algn="ctr"/>
            <a:r>
              <a:rPr lang="en-US" sz="2000" dirty="0">
                <a:solidFill>
                  <a:schemeClr val="tx1"/>
                </a:solidFill>
              </a:rPr>
              <a:t>Sensor interfaces </a:t>
            </a:r>
          </a:p>
          <a:p>
            <a:pPr algn="ctr"/>
            <a:r>
              <a:rPr lang="en-US" sz="2000" dirty="0">
                <a:solidFill>
                  <a:schemeClr val="tx1"/>
                </a:solidFill>
              </a:rPr>
              <a:t>Signal conditioning</a:t>
            </a:r>
            <a:endParaRPr lang="en-US" sz="2000" dirty="0">
              <a:solidFill>
                <a:schemeClr val="tx1"/>
              </a:solidFill>
              <a:latin typeface="Agency FB" panose="020B0503020202020204" pitchFamily="34" charset="0"/>
            </a:endParaRPr>
          </a:p>
        </p:txBody>
      </p:sp>
      <p:sp>
        <p:nvSpPr>
          <p:cNvPr id="6" name="Oval 5">
            <a:extLst>
              <a:ext uri="{FF2B5EF4-FFF2-40B4-BE49-F238E27FC236}">
                <a16:creationId xmlns:a16="http://schemas.microsoft.com/office/drawing/2014/main" id="{6BEA44C9-5777-B585-8574-A9F8DFA53C0A}"/>
              </a:ext>
            </a:extLst>
          </p:cNvPr>
          <p:cNvSpPr/>
          <p:nvPr/>
        </p:nvSpPr>
        <p:spPr>
          <a:xfrm>
            <a:off x="5509491" y="2629990"/>
            <a:ext cx="3942167" cy="3942167"/>
          </a:xfrm>
          <a:prstGeom prst="ellipse">
            <a:avLst/>
          </a:prstGeom>
          <a:solidFill>
            <a:schemeClr val="accent4">
              <a:lumMod val="60000"/>
              <a:lumOff val="40000"/>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3200" b="1" dirty="0">
                <a:solidFill>
                  <a:schemeClr val="tx1"/>
                </a:solidFill>
                <a:latin typeface="Agency FB" panose="020B0503020202020204" pitchFamily="34" charset="0"/>
              </a:rPr>
              <a:t>CS</a:t>
            </a:r>
          </a:p>
          <a:p>
            <a:pPr algn="r"/>
            <a:r>
              <a:rPr lang="en-US" sz="2000" dirty="0">
                <a:solidFill>
                  <a:schemeClr val="tx1"/>
                </a:solidFill>
              </a:rPr>
              <a:t>Real-time systems Memory management Embedded software</a:t>
            </a:r>
            <a:endParaRPr lang="en-US" sz="2000" dirty="0">
              <a:solidFill>
                <a:schemeClr val="tx1"/>
              </a:solidFill>
              <a:latin typeface="Agency FB" panose="020B0503020202020204" pitchFamily="34" charset="0"/>
            </a:endParaRPr>
          </a:p>
        </p:txBody>
      </p:sp>
      <p:sp>
        <p:nvSpPr>
          <p:cNvPr id="7" name="Rectangle: Rounded Corners 6">
            <a:extLst>
              <a:ext uri="{FF2B5EF4-FFF2-40B4-BE49-F238E27FC236}">
                <a16:creationId xmlns:a16="http://schemas.microsoft.com/office/drawing/2014/main" id="{84E66586-6F5C-6519-BF10-7E340B00FEC9}"/>
              </a:ext>
            </a:extLst>
          </p:cNvPr>
          <p:cNvSpPr/>
          <p:nvPr/>
        </p:nvSpPr>
        <p:spPr>
          <a:xfrm>
            <a:off x="462183" y="5411229"/>
            <a:ext cx="2239369" cy="98640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solidFill>
                  <a:srgbClr val="454545"/>
                </a:solidFill>
              </a:rPr>
              <a:t>Adapted from </a:t>
            </a:r>
          </a:p>
          <a:p>
            <a:r>
              <a:rPr lang="en-US" sz="1600" dirty="0">
                <a:solidFill>
                  <a:srgbClr val="454545"/>
                </a:solidFill>
              </a:rPr>
              <a:t>Professor Song Han’s </a:t>
            </a:r>
          </a:p>
          <a:p>
            <a:r>
              <a:rPr lang="en-US" sz="1600" dirty="0">
                <a:solidFill>
                  <a:srgbClr val="454545"/>
                </a:solidFill>
              </a:rPr>
              <a:t>MIT 6.5940 Course</a:t>
            </a:r>
          </a:p>
        </p:txBody>
      </p:sp>
      <p:sp>
        <p:nvSpPr>
          <p:cNvPr id="8" name="TextBox 7">
            <a:extLst>
              <a:ext uri="{FF2B5EF4-FFF2-40B4-BE49-F238E27FC236}">
                <a16:creationId xmlns:a16="http://schemas.microsoft.com/office/drawing/2014/main" id="{4D6371F3-01E3-0BFE-F711-8475BCF43C1F}"/>
              </a:ext>
            </a:extLst>
          </p:cNvPr>
          <p:cNvSpPr txBox="1"/>
          <p:nvPr/>
        </p:nvSpPr>
        <p:spPr>
          <a:xfrm>
            <a:off x="372813" y="2359036"/>
            <a:ext cx="3942167" cy="400110"/>
          </a:xfrm>
          <a:prstGeom prst="rect">
            <a:avLst/>
          </a:prstGeom>
          <a:noFill/>
        </p:spPr>
        <p:txBody>
          <a:bodyPr wrap="square" rtlCol="0">
            <a:spAutoFit/>
          </a:bodyPr>
          <a:lstStyle/>
          <a:p>
            <a:r>
              <a:rPr lang="en-US" sz="2000" i="1" dirty="0">
                <a:solidFill>
                  <a:srgbClr val="454545"/>
                </a:solidFill>
              </a:rPr>
              <a:t>Where hardware meets algorithms</a:t>
            </a:r>
          </a:p>
        </p:txBody>
      </p:sp>
      <p:sp>
        <p:nvSpPr>
          <p:cNvPr id="11" name="Rectangle: Rounded Corners 10">
            <a:extLst>
              <a:ext uri="{FF2B5EF4-FFF2-40B4-BE49-F238E27FC236}">
                <a16:creationId xmlns:a16="http://schemas.microsoft.com/office/drawing/2014/main" id="{95375191-6EFE-2E70-5106-908E29A38570}"/>
              </a:ext>
            </a:extLst>
          </p:cNvPr>
          <p:cNvSpPr/>
          <p:nvPr/>
        </p:nvSpPr>
        <p:spPr>
          <a:xfrm>
            <a:off x="9670545" y="1031073"/>
            <a:ext cx="2309369" cy="4795854"/>
          </a:xfrm>
          <a:prstGeom prst="roundRect">
            <a:avLst/>
          </a:prstGeom>
          <a:solidFill>
            <a:schemeClr val="bg1"/>
          </a:solidFill>
          <a:ln w="12700">
            <a:solidFill>
              <a:srgbClr val="454545"/>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rPr>
              <a:t>In practice, domain knowledge can be critical:</a:t>
            </a:r>
          </a:p>
          <a:p>
            <a:endParaRPr lang="en-US" sz="1400" dirty="0">
              <a:solidFill>
                <a:schemeClr val="tx1"/>
              </a:solidFill>
            </a:endParaRPr>
          </a:p>
          <a:p>
            <a:pPr marL="285750" indent="-285750">
              <a:buFontTx/>
              <a:buChar char="-"/>
            </a:pPr>
            <a:r>
              <a:rPr lang="en-US" sz="1400" dirty="0">
                <a:solidFill>
                  <a:schemeClr val="tx1"/>
                </a:solidFill>
              </a:rPr>
              <a:t>Agriculture: Spectral signatures for nutrient deficiencies</a:t>
            </a:r>
          </a:p>
          <a:p>
            <a:pPr marL="285750" indent="-285750">
              <a:buFontTx/>
              <a:buChar char="-"/>
            </a:pPr>
            <a:endParaRPr lang="en-US" sz="1400" dirty="0">
              <a:solidFill>
                <a:schemeClr val="tx1"/>
              </a:solidFill>
            </a:endParaRPr>
          </a:p>
          <a:p>
            <a:pPr marL="285750" indent="-285750">
              <a:buFontTx/>
              <a:buChar char="-"/>
            </a:pPr>
            <a:r>
              <a:rPr lang="en-US" sz="1400" dirty="0">
                <a:solidFill>
                  <a:schemeClr val="tx1"/>
                </a:solidFill>
              </a:rPr>
              <a:t>Healthcare: Interpreting PPG/ECG waveforms</a:t>
            </a:r>
          </a:p>
          <a:p>
            <a:r>
              <a:rPr lang="en-US" sz="1400" dirty="0">
                <a:solidFill>
                  <a:schemeClr val="tx1"/>
                </a:solidFill>
              </a:rPr>
              <a:t> </a:t>
            </a:r>
          </a:p>
          <a:p>
            <a:pPr marL="285750" indent="-285750">
              <a:buFontTx/>
              <a:buChar char="-"/>
            </a:pPr>
            <a:r>
              <a:rPr lang="en-US" sz="1400" dirty="0">
                <a:solidFill>
                  <a:schemeClr val="tx1"/>
                </a:solidFill>
              </a:rPr>
              <a:t>Aviation: Arc faults under extreme conditions (altitude, vibration, thermal)</a:t>
            </a:r>
          </a:p>
          <a:p>
            <a:pPr marL="285750" indent="-285750">
              <a:buFontTx/>
              <a:buChar char="-"/>
            </a:pPr>
            <a:endParaRPr lang="en-US" sz="1400" dirty="0">
              <a:solidFill>
                <a:schemeClr val="tx1"/>
              </a:solidFill>
            </a:endParaRPr>
          </a:p>
          <a:p>
            <a:pPr marL="285750" indent="-285750">
              <a:buFontTx/>
              <a:buChar char="-"/>
            </a:pPr>
            <a:r>
              <a:rPr lang="en-US" sz="1400" dirty="0">
                <a:solidFill>
                  <a:schemeClr val="tx1"/>
                </a:solidFill>
              </a:rPr>
              <a:t>Security: Network traffic patterns indicating attacks</a:t>
            </a:r>
          </a:p>
        </p:txBody>
      </p:sp>
    </p:spTree>
    <p:extLst>
      <p:ext uri="{BB962C8B-B14F-4D97-AF65-F5344CB8AC3E}">
        <p14:creationId xmlns:p14="http://schemas.microsoft.com/office/powerpoint/2010/main" val="2441716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E4BD-6320-0593-BC17-9CF71D509C3D}"/>
              </a:ext>
            </a:extLst>
          </p:cNvPr>
          <p:cNvSpPr>
            <a:spLocks noGrp="1"/>
          </p:cNvSpPr>
          <p:nvPr>
            <p:ph type="title"/>
          </p:nvPr>
        </p:nvSpPr>
        <p:spPr>
          <a:xfrm>
            <a:off x="355510" y="97165"/>
            <a:ext cx="11400661" cy="777038"/>
          </a:xfrm>
        </p:spPr>
        <p:txBody>
          <a:bodyPr anchor="t">
            <a:normAutofit/>
          </a:bodyPr>
          <a:lstStyle/>
          <a:p>
            <a:pPr>
              <a:lnSpc>
                <a:spcPct val="90000"/>
              </a:lnSpc>
            </a:pPr>
            <a:r>
              <a:rPr lang="en-US" dirty="0"/>
              <a:t>AI Digital Nose w/ Edge Impulse</a:t>
            </a:r>
          </a:p>
        </p:txBody>
      </p:sp>
      <p:sp>
        <p:nvSpPr>
          <p:cNvPr id="3" name="Content Placeholder 2">
            <a:extLst>
              <a:ext uri="{FF2B5EF4-FFF2-40B4-BE49-F238E27FC236}">
                <a16:creationId xmlns:a16="http://schemas.microsoft.com/office/drawing/2014/main" id="{41C5D647-CE3E-F51E-29D0-469D46F4CEDE}"/>
              </a:ext>
            </a:extLst>
          </p:cNvPr>
          <p:cNvSpPr>
            <a:spLocks noGrp="1"/>
          </p:cNvSpPr>
          <p:nvPr>
            <p:ph sz="quarter" idx="15"/>
          </p:nvPr>
        </p:nvSpPr>
        <p:spPr>
          <a:xfrm>
            <a:off x="412366" y="1028697"/>
            <a:ext cx="6816110" cy="5493846"/>
          </a:xfrm>
        </p:spPr>
        <p:txBody>
          <a:bodyPr>
            <a:normAutofit/>
          </a:bodyPr>
          <a:lstStyle/>
          <a:p>
            <a:r>
              <a:rPr lang="en-US" dirty="0"/>
              <a:t>Digital Nose Applications: </a:t>
            </a:r>
          </a:p>
          <a:p>
            <a:pPr lvl="1"/>
            <a:r>
              <a:rPr lang="en-US" dirty="0"/>
              <a:t>Chemical leak detection</a:t>
            </a:r>
          </a:p>
          <a:p>
            <a:pPr lvl="1"/>
            <a:r>
              <a:rPr lang="en-US" dirty="0"/>
              <a:t>Off brand cologne/perfume detection</a:t>
            </a:r>
          </a:p>
          <a:p>
            <a:pPr lvl="1"/>
            <a:r>
              <a:rPr lang="en-US" dirty="0"/>
              <a:t>Detecting food spoilage, contamination</a:t>
            </a:r>
          </a:p>
          <a:p>
            <a:pPr lvl="1"/>
            <a:r>
              <a:rPr lang="en-US" dirty="0"/>
              <a:t>Coffee roasting, wine, beer</a:t>
            </a:r>
          </a:p>
          <a:p>
            <a:pPr lvl="1"/>
            <a:r>
              <a:rPr lang="en-US" dirty="0"/>
              <a:t>Air quality monitoring</a:t>
            </a:r>
          </a:p>
          <a:p>
            <a:pPr lvl="1"/>
            <a:endParaRPr lang="en-US" dirty="0"/>
          </a:p>
          <a:p>
            <a:r>
              <a:rPr lang="en-US" dirty="0"/>
              <a:t>Basic odor classification using SAMD51 with Edge Impulse</a:t>
            </a:r>
          </a:p>
          <a:p>
            <a:endParaRPr lang="en-US" dirty="0"/>
          </a:p>
          <a:p>
            <a:endParaRPr lang="en-US" b="0" dirty="0">
              <a:solidFill>
                <a:srgbClr val="000000"/>
              </a:solidFill>
            </a:endParaRPr>
          </a:p>
          <a:p>
            <a:endParaRPr lang="en-US" dirty="0"/>
          </a:p>
        </p:txBody>
      </p:sp>
      <p:pic>
        <p:nvPicPr>
          <p:cNvPr id="1026" name="Picture 2" descr="AI nose on Wio Terminal smelling coffee">
            <a:extLst>
              <a:ext uri="{FF2B5EF4-FFF2-40B4-BE49-F238E27FC236}">
                <a16:creationId xmlns:a16="http://schemas.microsoft.com/office/drawing/2014/main" id="{DF6972F0-086F-3835-5814-C0486AA0AE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34" t="-4145" r="25796" b="-4238"/>
          <a:stretch>
            <a:fillRect/>
          </a:stretch>
        </p:blipFill>
        <p:spPr bwMode="auto">
          <a:xfrm>
            <a:off x="8076062" y="2603079"/>
            <a:ext cx="3811904" cy="3720123"/>
          </a:xfrm>
          <a:prstGeom prst="rect">
            <a:avLst/>
          </a:prstGeom>
          <a:solidFill>
            <a:srgbClr val="FFFFFF"/>
          </a:solidFill>
        </p:spPr>
      </p:pic>
      <p:pic>
        <p:nvPicPr>
          <p:cNvPr id="5" name="Picture 4">
            <a:extLst>
              <a:ext uri="{FF2B5EF4-FFF2-40B4-BE49-F238E27FC236}">
                <a16:creationId xmlns:a16="http://schemas.microsoft.com/office/drawing/2014/main" id="{A69B09D8-724D-2BE3-5B77-D36BB2198511}"/>
              </a:ext>
            </a:extLst>
          </p:cNvPr>
          <p:cNvPicPr>
            <a:picLocks noChangeAspect="1"/>
          </p:cNvPicPr>
          <p:nvPr/>
        </p:nvPicPr>
        <p:blipFill>
          <a:blip r:embed="rId4"/>
          <a:stretch>
            <a:fillRect/>
          </a:stretch>
        </p:blipFill>
        <p:spPr>
          <a:xfrm>
            <a:off x="7972109" y="534798"/>
            <a:ext cx="3915857" cy="2212787"/>
          </a:xfrm>
          <a:prstGeom prst="rect">
            <a:avLst/>
          </a:prstGeom>
        </p:spPr>
      </p:pic>
    </p:spTree>
    <p:extLst>
      <p:ext uri="{BB962C8B-B14F-4D97-AF65-F5344CB8AC3E}">
        <p14:creationId xmlns:p14="http://schemas.microsoft.com/office/powerpoint/2010/main" val="238566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0C42-46D4-E0E4-17CB-12FAE8BEA515}"/>
              </a:ext>
            </a:extLst>
          </p:cNvPr>
          <p:cNvSpPr>
            <a:spLocks noGrp="1"/>
          </p:cNvSpPr>
          <p:nvPr>
            <p:ph type="title"/>
          </p:nvPr>
        </p:nvSpPr>
        <p:spPr/>
        <p:txBody>
          <a:bodyPr/>
          <a:lstStyle/>
          <a:p>
            <a:r>
              <a:rPr lang="en-US" dirty="0"/>
              <a:t>Why Edge AI</a:t>
            </a:r>
          </a:p>
        </p:txBody>
      </p:sp>
      <p:sp>
        <p:nvSpPr>
          <p:cNvPr id="3" name="Content Placeholder 2">
            <a:extLst>
              <a:ext uri="{FF2B5EF4-FFF2-40B4-BE49-F238E27FC236}">
                <a16:creationId xmlns:a16="http://schemas.microsoft.com/office/drawing/2014/main" id="{6A25E156-4B52-F1C1-080A-E1C07E9B5873}"/>
              </a:ext>
            </a:extLst>
          </p:cNvPr>
          <p:cNvSpPr>
            <a:spLocks noGrp="1"/>
          </p:cNvSpPr>
          <p:nvPr>
            <p:ph sz="quarter" idx="13"/>
          </p:nvPr>
        </p:nvSpPr>
        <p:spPr>
          <a:xfrm>
            <a:off x="354777" y="923073"/>
            <a:ext cx="8835405" cy="5385963"/>
          </a:xfrm>
        </p:spPr>
        <p:txBody>
          <a:bodyPr>
            <a:normAutofit lnSpcReduction="10000"/>
          </a:bodyPr>
          <a:lstStyle/>
          <a:p>
            <a:r>
              <a:rPr lang="en-US" dirty="0"/>
              <a:t>Technical &amp; Economic Drivers:</a:t>
            </a:r>
          </a:p>
          <a:p>
            <a:pPr lvl="1"/>
            <a:r>
              <a:rPr lang="en-US" dirty="0"/>
              <a:t>Bandwidth: Can't stream all sensor data to cloud</a:t>
            </a:r>
          </a:p>
          <a:p>
            <a:pPr lvl="1"/>
            <a:r>
              <a:rPr lang="en-US" dirty="0"/>
              <a:t>Latency: Real-time decisions need local processing (&lt;100ms)</a:t>
            </a:r>
          </a:p>
          <a:p>
            <a:pPr lvl="1"/>
            <a:r>
              <a:rPr lang="en-US" dirty="0"/>
              <a:t>Economics: Cloud costs prohibitive at scale (millions of devices)</a:t>
            </a:r>
          </a:p>
          <a:p>
            <a:pPr lvl="1"/>
            <a:r>
              <a:rPr lang="en-US" dirty="0"/>
              <a:t>Reliability: Safety-critical systems can't depend on network</a:t>
            </a:r>
          </a:p>
          <a:p>
            <a:pPr lvl="1"/>
            <a:r>
              <a:rPr lang="en-US" dirty="0"/>
              <a:t>Privacy: Sensitive data must stay local</a:t>
            </a:r>
          </a:p>
          <a:p>
            <a:pPr lvl="1"/>
            <a:endParaRPr lang="en-US" dirty="0"/>
          </a:p>
          <a:p>
            <a:pPr marL="0" indent="0" algn="ctr">
              <a:buNone/>
            </a:pPr>
            <a:r>
              <a:rPr lang="en-US" b="0" i="1" dirty="0"/>
              <a:t>Edge AI enables systems that understand their environments</a:t>
            </a:r>
          </a:p>
          <a:p>
            <a:pPr marL="0" indent="0">
              <a:buNone/>
            </a:pPr>
            <a:endParaRPr lang="en-US" dirty="0"/>
          </a:p>
        </p:txBody>
      </p:sp>
    </p:spTree>
    <p:extLst>
      <p:ext uri="{BB962C8B-B14F-4D97-AF65-F5344CB8AC3E}">
        <p14:creationId xmlns:p14="http://schemas.microsoft.com/office/powerpoint/2010/main" val="259843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FB8A-FAD5-D717-E4F0-08E04235E395}"/>
              </a:ext>
            </a:extLst>
          </p:cNvPr>
          <p:cNvSpPr>
            <a:spLocks noGrp="1"/>
          </p:cNvSpPr>
          <p:nvPr>
            <p:ph type="title"/>
          </p:nvPr>
        </p:nvSpPr>
        <p:spPr/>
        <p:txBody>
          <a:bodyPr/>
          <a:lstStyle/>
          <a:p>
            <a:r>
              <a:rPr lang="en-US"/>
              <a:t>Neural Networks</a:t>
            </a:r>
          </a:p>
        </p:txBody>
      </p:sp>
      <p:sp>
        <p:nvSpPr>
          <p:cNvPr id="3" name="Content Placeholder 2">
            <a:extLst>
              <a:ext uri="{FF2B5EF4-FFF2-40B4-BE49-F238E27FC236}">
                <a16:creationId xmlns:a16="http://schemas.microsoft.com/office/drawing/2014/main" id="{B2292E10-EF33-284B-FE32-3478A3249406}"/>
              </a:ext>
            </a:extLst>
          </p:cNvPr>
          <p:cNvSpPr>
            <a:spLocks noGrp="1"/>
          </p:cNvSpPr>
          <p:nvPr>
            <p:ph sz="quarter" idx="13"/>
          </p:nvPr>
        </p:nvSpPr>
        <p:spPr>
          <a:xfrm>
            <a:off x="5526593" y="873536"/>
            <a:ext cx="6370132" cy="5385963"/>
          </a:xfrm>
        </p:spPr>
        <p:txBody>
          <a:bodyPr>
            <a:normAutofit/>
          </a:bodyPr>
          <a:lstStyle/>
          <a:p>
            <a:r>
              <a:rPr lang="en-US"/>
              <a:t>Key ideas:</a:t>
            </a:r>
          </a:p>
          <a:p>
            <a:pPr lvl="1"/>
            <a:r>
              <a:rPr lang="en-US" sz="2400"/>
              <a:t>Neural Networks are trained by trial and error</a:t>
            </a:r>
          </a:p>
          <a:p>
            <a:pPr lvl="1"/>
            <a:endParaRPr lang="en-US" sz="2400"/>
          </a:p>
          <a:p>
            <a:pPr lvl="1"/>
            <a:r>
              <a:rPr lang="en-US" sz="2400"/>
              <a:t>This simple structure allows ML models to </a:t>
            </a:r>
            <a:r>
              <a:rPr lang="en-US" sz="2400" b="1"/>
              <a:t>learn features empirically </a:t>
            </a:r>
            <a:r>
              <a:rPr lang="en-US" sz="2400"/>
              <a:t>and generalize for cases never seen before</a:t>
            </a:r>
          </a:p>
          <a:p>
            <a:pPr lvl="1"/>
            <a:endParaRPr lang="en-US" sz="2400"/>
          </a:p>
          <a:p>
            <a:pPr lvl="1"/>
            <a:r>
              <a:rPr lang="en-US" sz="2400"/>
              <a:t>Large number of MAC operations now dominate system requirements and motivate optimization strategies</a:t>
            </a:r>
          </a:p>
          <a:p>
            <a:pPr lvl="1"/>
            <a:endParaRPr lang="en-US"/>
          </a:p>
          <a:p>
            <a:pPr lvl="1"/>
            <a:endParaRPr lang="en-US"/>
          </a:p>
          <a:p>
            <a:pPr lvl="1"/>
            <a:endParaRPr lang="en-US"/>
          </a:p>
          <a:p>
            <a:pPr lvl="1"/>
            <a:endParaRPr lang="en-US"/>
          </a:p>
          <a:p>
            <a:pPr lvl="1"/>
            <a:endParaRPr lang="en-US"/>
          </a:p>
          <a:p>
            <a:pPr lvl="1"/>
            <a:endParaRPr lang="en-US"/>
          </a:p>
          <a:p>
            <a:pPr lvl="1"/>
            <a:endParaRPr lang="en-US"/>
          </a:p>
          <a:p>
            <a:pPr marL="301752" lvl="1" indent="0">
              <a:buNone/>
            </a:pPr>
            <a:endParaRPr lang="en-US"/>
          </a:p>
        </p:txBody>
      </p:sp>
      <p:pic>
        <p:nvPicPr>
          <p:cNvPr id="4" name="Content Placeholder 3">
            <a:extLst>
              <a:ext uri="{FF2B5EF4-FFF2-40B4-BE49-F238E27FC236}">
                <a16:creationId xmlns:a16="http://schemas.microsoft.com/office/drawing/2014/main" id="{75D3C188-33F0-F203-F268-0C5ADF8A22C3}"/>
              </a:ext>
            </a:extLst>
          </p:cNvPr>
          <p:cNvPicPr>
            <a:picLocks noChangeAspect="1"/>
          </p:cNvPicPr>
          <p:nvPr/>
        </p:nvPicPr>
        <p:blipFill>
          <a:blip r:embed="rId3"/>
          <a:stretch>
            <a:fillRect/>
          </a:stretch>
        </p:blipFill>
        <p:spPr>
          <a:xfrm>
            <a:off x="245408" y="1898324"/>
            <a:ext cx="5505846" cy="3207155"/>
          </a:xfrm>
          <a:prstGeom prst="rect">
            <a:avLst/>
          </a:prstGeom>
          <a:noFill/>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18F737-648B-A80F-BA99-C83488F5179B}"/>
                  </a:ext>
                </a:extLst>
              </p:cNvPr>
              <p:cNvSpPr txBox="1"/>
              <p:nvPr/>
            </p:nvSpPr>
            <p:spPr>
              <a:xfrm>
                <a:off x="517490" y="1167747"/>
                <a:ext cx="483791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dirty="0" smtClean="0">
                              <a:latin typeface="Cambria Math" panose="02040503050406030204" pitchFamily="18" charset="0"/>
                            </a:rPr>
                          </m:ctrlPr>
                        </m:accPr>
                        <m:e>
                          <m:r>
                            <a:rPr lang="en-US" sz="3200" i="1" dirty="0" smtClean="0">
                              <a:latin typeface="Cambria Math" panose="02040503050406030204" pitchFamily="18" charset="0"/>
                            </a:rPr>
                            <m:t>𝑦</m:t>
                          </m:r>
                        </m:e>
                      </m:acc>
                      <m:r>
                        <a:rPr lang="en-US" sz="3200" i="0" dirty="0">
                          <a:latin typeface="Cambria Math" panose="02040503050406030204" pitchFamily="18" charset="0"/>
                        </a:rPr>
                        <m:t>=</m:t>
                      </m:r>
                      <m:r>
                        <a:rPr lang="en-US" sz="3200" b="0" i="1" dirty="0" smtClean="0">
                          <a:latin typeface="Cambria Math" panose="02040503050406030204" pitchFamily="18" charset="0"/>
                        </a:rPr>
                        <m:t>𝑔</m:t>
                      </m:r>
                      <m:d>
                        <m:dPr>
                          <m:ctrlPr>
                            <a:rPr lang="en-US" sz="3200" i="1" dirty="0">
                              <a:latin typeface="Cambria Math" panose="02040503050406030204" pitchFamily="18" charset="0"/>
                            </a:rPr>
                          </m:ctrlPr>
                        </m:dPr>
                        <m:e>
                          <m:r>
                            <a:rPr lang="en-US" sz="3200" b="1" i="1" dirty="0" smtClean="0">
                              <a:latin typeface="Cambria Math" panose="02040503050406030204" pitchFamily="18" charset="0"/>
                            </a:rPr>
                            <m:t>𝒘</m:t>
                          </m:r>
                          <m:r>
                            <a:rPr lang="en-US" sz="3200" b="0" i="1" dirty="0" smtClean="0">
                              <a:latin typeface="Cambria Math" panose="02040503050406030204" pitchFamily="18" charset="0"/>
                            </a:rPr>
                            <m:t>⋅</m:t>
                          </m:r>
                          <m:r>
                            <a:rPr lang="en-US" sz="3200" b="1" i="1" dirty="0">
                              <a:latin typeface="Cambria Math" panose="02040503050406030204" pitchFamily="18" charset="0"/>
                            </a:rPr>
                            <m:t>𝒙</m:t>
                          </m:r>
                          <m:r>
                            <a:rPr lang="en-US" sz="3200" i="0" dirty="0">
                              <a:latin typeface="Cambria Math" panose="02040503050406030204" pitchFamily="18" charset="0"/>
                            </a:rPr>
                            <m:t>+</m:t>
                          </m:r>
                          <m:r>
                            <a:rPr lang="en-US" sz="3200" i="1" dirty="0">
                              <a:latin typeface="Cambria Math" panose="02040503050406030204" pitchFamily="18" charset="0"/>
                            </a:rPr>
                            <m:t>𝑏</m:t>
                          </m:r>
                        </m:e>
                      </m:d>
                    </m:oMath>
                  </m:oMathPara>
                </a14:m>
                <a:endParaRPr lang="en-US" sz="3200"/>
              </a:p>
            </p:txBody>
          </p:sp>
        </mc:Choice>
        <mc:Fallback xmlns="">
          <p:sp>
            <p:nvSpPr>
              <p:cNvPr id="5" name="TextBox 4">
                <a:extLst>
                  <a:ext uri="{FF2B5EF4-FFF2-40B4-BE49-F238E27FC236}">
                    <a16:creationId xmlns:a16="http://schemas.microsoft.com/office/drawing/2014/main" id="{DD18F737-648B-A80F-BA99-C83488F5179B}"/>
                  </a:ext>
                </a:extLst>
              </p:cNvPr>
              <p:cNvSpPr txBox="1">
                <a:spLocks noRot="1" noChangeAspect="1" noMove="1" noResize="1" noEditPoints="1" noAdjustHandles="1" noChangeArrowheads="1" noChangeShapeType="1" noTextEdit="1"/>
              </p:cNvSpPr>
              <p:nvPr/>
            </p:nvSpPr>
            <p:spPr>
              <a:xfrm>
                <a:off x="517490" y="1167747"/>
                <a:ext cx="4837913" cy="584775"/>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CC857F-54C2-853D-D2CF-BBDB4D97BBE5}"/>
              </a:ext>
            </a:extLst>
          </p:cNvPr>
          <p:cNvSpPr txBox="1"/>
          <p:nvPr/>
        </p:nvSpPr>
        <p:spPr>
          <a:xfrm>
            <a:off x="624023" y="5063183"/>
            <a:ext cx="4381081" cy="369332"/>
          </a:xfrm>
          <a:prstGeom prst="rect">
            <a:avLst/>
          </a:prstGeom>
          <a:noFill/>
        </p:spPr>
        <p:txBody>
          <a:bodyPr wrap="square" rtlCol="0">
            <a:spAutoFit/>
          </a:bodyPr>
          <a:lstStyle/>
          <a:p>
            <a:pPr algn="ctr"/>
            <a:r>
              <a:rPr lang="en-US" sz="1800"/>
              <a:t>Single Neural Structure</a:t>
            </a:r>
          </a:p>
        </p:txBody>
      </p:sp>
      <p:sp>
        <p:nvSpPr>
          <p:cNvPr id="7" name="Rectangle: Rounded Corners 6">
            <a:extLst>
              <a:ext uri="{FF2B5EF4-FFF2-40B4-BE49-F238E27FC236}">
                <a16:creationId xmlns:a16="http://schemas.microsoft.com/office/drawing/2014/main" id="{B540CAD1-CC81-AA1D-8DF6-70379947878F}"/>
              </a:ext>
            </a:extLst>
          </p:cNvPr>
          <p:cNvSpPr/>
          <p:nvPr/>
        </p:nvSpPr>
        <p:spPr>
          <a:xfrm>
            <a:off x="5775105" y="5438416"/>
            <a:ext cx="1708485" cy="404261"/>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t>Quantization</a:t>
            </a:r>
          </a:p>
        </p:txBody>
      </p:sp>
      <p:sp>
        <p:nvSpPr>
          <p:cNvPr id="8" name="Rectangle: Rounded Corners 7">
            <a:extLst>
              <a:ext uri="{FF2B5EF4-FFF2-40B4-BE49-F238E27FC236}">
                <a16:creationId xmlns:a16="http://schemas.microsoft.com/office/drawing/2014/main" id="{4961EC56-A259-5725-D3C7-BDF61769D7A9}"/>
              </a:ext>
            </a:extLst>
          </p:cNvPr>
          <p:cNvSpPr/>
          <p:nvPr/>
        </p:nvSpPr>
        <p:spPr>
          <a:xfrm>
            <a:off x="9475917" y="5431731"/>
            <a:ext cx="2491648" cy="404261"/>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t>Hardware Acceleration</a:t>
            </a:r>
          </a:p>
        </p:txBody>
      </p:sp>
      <p:sp>
        <p:nvSpPr>
          <p:cNvPr id="9" name="Rectangle: Rounded Corners 8">
            <a:extLst>
              <a:ext uri="{FF2B5EF4-FFF2-40B4-BE49-F238E27FC236}">
                <a16:creationId xmlns:a16="http://schemas.microsoft.com/office/drawing/2014/main" id="{991A286C-FFB3-2067-8935-6E66CA166396}"/>
              </a:ext>
            </a:extLst>
          </p:cNvPr>
          <p:cNvSpPr/>
          <p:nvPr/>
        </p:nvSpPr>
        <p:spPr>
          <a:xfrm>
            <a:off x="7625511" y="5438416"/>
            <a:ext cx="1708485" cy="404261"/>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t>Pruning</a:t>
            </a:r>
          </a:p>
        </p:txBody>
      </p:sp>
    </p:spTree>
    <p:extLst>
      <p:ext uri="{BB962C8B-B14F-4D97-AF65-F5344CB8AC3E}">
        <p14:creationId xmlns:p14="http://schemas.microsoft.com/office/powerpoint/2010/main" val="158179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F8F5-EFB0-8CDD-5B95-BAFD31584BE8}"/>
              </a:ext>
            </a:extLst>
          </p:cNvPr>
          <p:cNvSpPr>
            <a:spLocks noGrp="1"/>
          </p:cNvSpPr>
          <p:nvPr>
            <p:ph type="title"/>
          </p:nvPr>
        </p:nvSpPr>
        <p:spPr/>
        <p:txBody>
          <a:bodyPr/>
          <a:lstStyle/>
          <a:p>
            <a:r>
              <a:rPr lang="en-US"/>
              <a:t>How Quantization and Sparsity Help</a:t>
            </a:r>
          </a:p>
        </p:txBody>
      </p:sp>
      <p:sp>
        <p:nvSpPr>
          <p:cNvPr id="3" name="Content Placeholder 2">
            <a:extLst>
              <a:ext uri="{FF2B5EF4-FFF2-40B4-BE49-F238E27FC236}">
                <a16:creationId xmlns:a16="http://schemas.microsoft.com/office/drawing/2014/main" id="{FCF30A7D-D305-764D-99FD-C88F52F4D2C6}"/>
              </a:ext>
            </a:extLst>
          </p:cNvPr>
          <p:cNvSpPr>
            <a:spLocks noGrp="1"/>
          </p:cNvSpPr>
          <p:nvPr>
            <p:ph sz="quarter" idx="13"/>
          </p:nvPr>
        </p:nvSpPr>
        <p:spPr/>
        <p:txBody>
          <a:bodyPr/>
          <a:lstStyle/>
          <a:p>
            <a:r>
              <a:rPr lang="en-US" dirty="0"/>
              <a:t>Every line represents a computation</a:t>
            </a:r>
          </a:p>
          <a:p>
            <a:r>
              <a:rPr lang="en-US" dirty="0"/>
              <a:t>Quantization = less bits needed to perform each computation</a:t>
            </a:r>
          </a:p>
          <a:p>
            <a:r>
              <a:rPr lang="en-US" dirty="0"/>
              <a:t>Sparsity = less computations per layer</a:t>
            </a:r>
          </a:p>
          <a:p>
            <a:endParaRPr lang="en-US" dirty="0"/>
          </a:p>
        </p:txBody>
      </p:sp>
      <p:pic>
        <p:nvPicPr>
          <p:cNvPr id="4" name="Content Placeholder 3">
            <a:extLst>
              <a:ext uri="{FF2B5EF4-FFF2-40B4-BE49-F238E27FC236}">
                <a16:creationId xmlns:a16="http://schemas.microsoft.com/office/drawing/2014/main" id="{9DE25A3A-6B11-D5C3-5257-D79634B67A1B}"/>
              </a:ext>
            </a:extLst>
          </p:cNvPr>
          <p:cNvPicPr>
            <a:picLocks noChangeAspect="1"/>
          </p:cNvPicPr>
          <p:nvPr/>
        </p:nvPicPr>
        <p:blipFill>
          <a:blip r:embed="rId3"/>
          <a:stretch>
            <a:fillRect/>
          </a:stretch>
        </p:blipFill>
        <p:spPr>
          <a:xfrm>
            <a:off x="744112" y="3116150"/>
            <a:ext cx="6153466" cy="2705239"/>
          </a:xfrm>
          <a:prstGeom prst="rect">
            <a:avLst/>
          </a:prstGeom>
        </p:spPr>
      </p:pic>
      <p:pic>
        <p:nvPicPr>
          <p:cNvPr id="5" name="Picture 4">
            <a:extLst>
              <a:ext uri="{FF2B5EF4-FFF2-40B4-BE49-F238E27FC236}">
                <a16:creationId xmlns:a16="http://schemas.microsoft.com/office/drawing/2014/main" id="{E718C5F7-C9E3-4D36-7D70-371D5EA3F6B3}"/>
              </a:ext>
            </a:extLst>
          </p:cNvPr>
          <p:cNvPicPr>
            <a:picLocks noChangeAspect="1"/>
          </p:cNvPicPr>
          <p:nvPr/>
        </p:nvPicPr>
        <p:blipFill>
          <a:blip r:embed="rId4"/>
          <a:stretch>
            <a:fillRect/>
          </a:stretch>
        </p:blipFill>
        <p:spPr>
          <a:xfrm>
            <a:off x="7681502" y="3533513"/>
            <a:ext cx="3609736" cy="1870512"/>
          </a:xfrm>
          <a:prstGeom prst="rect">
            <a:avLst/>
          </a:prstGeom>
        </p:spPr>
      </p:pic>
    </p:spTree>
    <p:extLst>
      <p:ext uri="{BB962C8B-B14F-4D97-AF65-F5344CB8AC3E}">
        <p14:creationId xmlns:p14="http://schemas.microsoft.com/office/powerpoint/2010/main" val="397817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EBCF-6701-5454-24A3-9095851EFD76}"/>
              </a:ext>
            </a:extLst>
          </p:cNvPr>
          <p:cNvSpPr>
            <a:spLocks noGrp="1"/>
          </p:cNvSpPr>
          <p:nvPr>
            <p:ph type="title"/>
          </p:nvPr>
        </p:nvSpPr>
        <p:spPr/>
        <p:txBody>
          <a:bodyPr/>
          <a:lstStyle/>
          <a:p>
            <a:r>
              <a:rPr lang="en-US"/>
              <a:t>What Are Pre-Trained Models?</a:t>
            </a:r>
          </a:p>
        </p:txBody>
      </p:sp>
      <p:sp>
        <p:nvSpPr>
          <p:cNvPr id="3" name="Content Placeholder 2">
            <a:extLst>
              <a:ext uri="{FF2B5EF4-FFF2-40B4-BE49-F238E27FC236}">
                <a16:creationId xmlns:a16="http://schemas.microsoft.com/office/drawing/2014/main" id="{4E6C42B9-E804-FC79-2008-7633952D604B}"/>
              </a:ext>
            </a:extLst>
          </p:cNvPr>
          <p:cNvSpPr>
            <a:spLocks noGrp="1"/>
          </p:cNvSpPr>
          <p:nvPr>
            <p:ph sz="quarter" idx="15"/>
          </p:nvPr>
        </p:nvSpPr>
        <p:spPr>
          <a:xfrm>
            <a:off x="355508" y="929269"/>
            <a:ext cx="6946310" cy="5374679"/>
          </a:xfrm>
        </p:spPr>
        <p:txBody>
          <a:bodyPr>
            <a:normAutofit fontScale="77500" lnSpcReduction="20000"/>
          </a:bodyPr>
          <a:lstStyle/>
          <a:p>
            <a:pPr marL="0" indent="0">
              <a:buNone/>
            </a:pPr>
            <a:r>
              <a:rPr lang="en-US" dirty="0"/>
              <a:t>Open-Source Machine Learning Models</a:t>
            </a:r>
          </a:p>
          <a:p>
            <a:pPr lvl="1"/>
            <a:r>
              <a:rPr lang="en-US" dirty="0"/>
              <a:t>Trained by the community</a:t>
            </a:r>
          </a:p>
          <a:p>
            <a:pPr lvl="1"/>
            <a:r>
              <a:rPr lang="en-US" dirty="0"/>
              <a:t>Researchers and data scientists</a:t>
            </a:r>
          </a:p>
          <a:p>
            <a:pPr lvl="1"/>
            <a:endParaRPr lang="en-US" dirty="0"/>
          </a:p>
          <a:p>
            <a:r>
              <a:rPr lang="en-US" dirty="0"/>
              <a:t>Advantages:</a:t>
            </a:r>
          </a:p>
          <a:p>
            <a:pPr lvl="1"/>
            <a:r>
              <a:rPr lang="en-US" dirty="0"/>
              <a:t>Pre-trained models have already learned basic and object features</a:t>
            </a:r>
          </a:p>
          <a:p>
            <a:pPr lvl="1"/>
            <a:r>
              <a:rPr lang="en-US" dirty="0"/>
              <a:t>Provide a robust baseline</a:t>
            </a:r>
          </a:p>
          <a:p>
            <a:pPr lvl="1"/>
            <a:r>
              <a:rPr lang="en-US" dirty="0"/>
              <a:t>Trained and extensively tested on millions of images </a:t>
            </a:r>
          </a:p>
          <a:p>
            <a:pPr lvl="1"/>
            <a:r>
              <a:rPr lang="en-US" dirty="0"/>
              <a:t>Continually improved (open-source)</a:t>
            </a:r>
          </a:p>
          <a:p>
            <a:pPr lvl="1"/>
            <a:r>
              <a:rPr lang="en-US" dirty="0"/>
              <a:t>Specific applications can be </a:t>
            </a:r>
            <a:r>
              <a:rPr lang="en-US" b="1" dirty="0"/>
              <a:t>rapidly developed</a:t>
            </a:r>
            <a:r>
              <a:rPr lang="en-US" dirty="0"/>
              <a:t> through fine-tuning/transfer learning</a:t>
            </a:r>
          </a:p>
          <a:p>
            <a:pPr lvl="1"/>
            <a:r>
              <a:rPr lang="en-US" dirty="0"/>
              <a:t>Fine tuning works even with limited training data</a:t>
            </a:r>
          </a:p>
          <a:p>
            <a:pPr marL="301752" lvl="1" indent="0">
              <a:buNone/>
            </a:pPr>
            <a:endParaRPr lang="en-US" dirty="0"/>
          </a:p>
          <a:p>
            <a:r>
              <a:rPr lang="en-US" dirty="0"/>
              <a:t>Drawbacks:</a:t>
            </a:r>
          </a:p>
          <a:p>
            <a:pPr lvl="1"/>
            <a:r>
              <a:rPr lang="en-US" dirty="0"/>
              <a:t>Not optimized for specific hardware</a:t>
            </a:r>
          </a:p>
        </p:txBody>
      </p:sp>
      <p:pic>
        <p:nvPicPr>
          <p:cNvPr id="7" name="Content Placeholder 6">
            <a:extLst>
              <a:ext uri="{FF2B5EF4-FFF2-40B4-BE49-F238E27FC236}">
                <a16:creationId xmlns:a16="http://schemas.microsoft.com/office/drawing/2014/main" id="{19106A32-C84F-F4DE-4922-C8A3DC35459D}"/>
              </a:ext>
            </a:extLst>
          </p:cNvPr>
          <p:cNvPicPr>
            <a:picLocks noGrp="1" noChangeAspect="1"/>
          </p:cNvPicPr>
          <p:nvPr>
            <p:ph sz="quarter" idx="16"/>
          </p:nvPr>
        </p:nvPicPr>
        <p:blipFill>
          <a:blip r:embed="rId3"/>
          <a:stretch>
            <a:fillRect/>
          </a:stretch>
        </p:blipFill>
        <p:spPr>
          <a:xfrm>
            <a:off x="6735336" y="1225548"/>
            <a:ext cx="4748012" cy="1133426"/>
          </a:xfrm>
        </p:spPr>
      </p:pic>
      <p:pic>
        <p:nvPicPr>
          <p:cNvPr id="9" name="Picture 8" descr="A screenshot of a phone&#10;&#10;AI-generated content may be incorrect.">
            <a:extLst>
              <a:ext uri="{FF2B5EF4-FFF2-40B4-BE49-F238E27FC236}">
                <a16:creationId xmlns:a16="http://schemas.microsoft.com/office/drawing/2014/main" id="{741D4B97-23BA-A4BB-AFE7-E9D38C7C2084}"/>
              </a:ext>
            </a:extLst>
          </p:cNvPr>
          <p:cNvPicPr>
            <a:picLocks noChangeAspect="1"/>
          </p:cNvPicPr>
          <p:nvPr/>
        </p:nvPicPr>
        <p:blipFill>
          <a:blip r:embed="rId4"/>
          <a:stretch>
            <a:fillRect/>
          </a:stretch>
        </p:blipFill>
        <p:spPr>
          <a:xfrm>
            <a:off x="7007426" y="3707418"/>
            <a:ext cx="4854741" cy="1289188"/>
          </a:xfrm>
          <a:prstGeom prst="rect">
            <a:avLst/>
          </a:prstGeom>
        </p:spPr>
      </p:pic>
      <p:sp>
        <p:nvSpPr>
          <p:cNvPr id="10" name="TextBox 9">
            <a:extLst>
              <a:ext uri="{FF2B5EF4-FFF2-40B4-BE49-F238E27FC236}">
                <a16:creationId xmlns:a16="http://schemas.microsoft.com/office/drawing/2014/main" id="{A8EC24A1-0898-D043-8A64-BF5D99EDA843}"/>
              </a:ext>
            </a:extLst>
          </p:cNvPr>
          <p:cNvSpPr txBox="1"/>
          <p:nvPr/>
        </p:nvSpPr>
        <p:spPr>
          <a:xfrm>
            <a:off x="6580024" y="5651732"/>
            <a:ext cx="5602816" cy="276999"/>
          </a:xfrm>
          <a:prstGeom prst="rect">
            <a:avLst/>
          </a:prstGeom>
          <a:noFill/>
        </p:spPr>
        <p:txBody>
          <a:bodyPr wrap="none" rtlCol="0">
            <a:spAutoFit/>
          </a:bodyPr>
          <a:lstStyle/>
          <a:p>
            <a:pPr algn="ctr"/>
            <a:r>
              <a:rPr lang="en-US" sz="1100" dirty="0"/>
              <a:t>Source:</a:t>
            </a:r>
            <a:r>
              <a:rPr lang="en-US" sz="1200" dirty="0"/>
              <a:t> </a:t>
            </a:r>
            <a:r>
              <a:rPr lang="en-US" sz="1050" dirty="0">
                <a:hlinkClick r:id="rId5">
                  <a:extLst>
                    <a:ext uri="{A12FA001-AC4F-418D-AE19-62706E023703}">
                      <ahyp:hlinkClr xmlns:ahyp="http://schemas.microsoft.com/office/drawing/2018/hyperlinkcolor" val="tx"/>
                    </a:ext>
                  </a:extLst>
                </a:hlinkClick>
              </a:rPr>
              <a:t>GitHub - </a:t>
            </a:r>
            <a:r>
              <a:rPr lang="en-US" sz="1050" dirty="0" err="1">
                <a:hlinkClick r:id="rId5">
                  <a:extLst>
                    <a:ext uri="{A12FA001-AC4F-418D-AE19-62706E023703}">
                      <ahyp:hlinkClr xmlns:ahyp="http://schemas.microsoft.com/office/drawing/2018/hyperlinkcolor" val="tx"/>
                    </a:ext>
                  </a:extLst>
                </a:hlinkClick>
              </a:rPr>
              <a:t>mit</a:t>
            </a:r>
            <a:r>
              <a:rPr lang="en-US" sz="1050" dirty="0">
                <a:hlinkClick r:id="rId5">
                  <a:extLst>
                    <a:ext uri="{A12FA001-AC4F-418D-AE19-62706E023703}">
                      <ahyp:hlinkClr xmlns:ahyp="http://schemas.microsoft.com/office/drawing/2018/hyperlinkcolor" val="tx"/>
                    </a:ext>
                  </a:extLst>
                </a:hlinkClick>
              </a:rPr>
              <a:t>-</a:t>
            </a:r>
            <a:r>
              <a:rPr lang="en-US" sz="1050" dirty="0" err="1">
                <a:hlinkClick r:id="rId5">
                  <a:extLst>
                    <a:ext uri="{A12FA001-AC4F-418D-AE19-62706E023703}">
                      <ahyp:hlinkClr xmlns:ahyp="http://schemas.microsoft.com/office/drawing/2018/hyperlinkcolor" val="tx"/>
                    </a:ext>
                  </a:extLst>
                </a:hlinkClick>
              </a:rPr>
              <a:t>han</a:t>
            </a:r>
            <a:r>
              <a:rPr lang="en-US" sz="1050" dirty="0">
                <a:hlinkClick r:id="rId5">
                  <a:extLst>
                    <a:ext uri="{A12FA001-AC4F-418D-AE19-62706E023703}">
                      <ahyp:hlinkClr xmlns:ahyp="http://schemas.microsoft.com/office/drawing/2018/hyperlinkcolor" val="tx"/>
                    </a:ext>
                  </a:extLst>
                </a:hlinkClick>
              </a:rPr>
              <a:t>-lab/</a:t>
            </a:r>
            <a:r>
              <a:rPr lang="en-US" sz="1050" dirty="0" err="1">
                <a:hlinkClick r:id="rId5">
                  <a:extLst>
                    <a:ext uri="{A12FA001-AC4F-418D-AE19-62706E023703}">
                      <ahyp:hlinkClr xmlns:ahyp="http://schemas.microsoft.com/office/drawing/2018/hyperlinkcolor" val="tx"/>
                    </a:ext>
                  </a:extLst>
                </a:hlinkClick>
              </a:rPr>
              <a:t>mcunet</a:t>
            </a:r>
            <a:r>
              <a:rPr lang="en-US" sz="1050" dirty="0">
                <a:hlinkClick r:id="rId5">
                  <a:extLst>
                    <a:ext uri="{A12FA001-AC4F-418D-AE19-62706E023703}">
                      <ahyp:hlinkClr xmlns:ahyp="http://schemas.microsoft.com/office/drawing/2018/hyperlinkcolor" val="tx"/>
                    </a:ext>
                  </a:extLst>
                </a:hlinkClick>
              </a:rPr>
              <a:t>: [</a:t>
            </a:r>
            <a:r>
              <a:rPr lang="en-US" sz="1050" dirty="0" err="1">
                <a:hlinkClick r:id="rId5">
                  <a:extLst>
                    <a:ext uri="{A12FA001-AC4F-418D-AE19-62706E023703}">
                      <ahyp:hlinkClr xmlns:ahyp="http://schemas.microsoft.com/office/drawing/2018/hyperlinkcolor" val="tx"/>
                    </a:ext>
                  </a:extLst>
                </a:hlinkClick>
              </a:rPr>
              <a:t>NeurIPS</a:t>
            </a:r>
            <a:r>
              <a:rPr lang="en-US" sz="1050" dirty="0">
                <a:hlinkClick r:id="rId5">
                  <a:extLst>
                    <a:ext uri="{A12FA001-AC4F-418D-AE19-62706E023703}">
                      <ahyp:hlinkClr xmlns:ahyp="http://schemas.microsoft.com/office/drawing/2018/hyperlinkcolor" val="tx"/>
                    </a:ext>
                  </a:extLst>
                </a:hlinkClick>
              </a:rPr>
              <a:t> 2020] </a:t>
            </a:r>
            <a:r>
              <a:rPr lang="en-US" sz="1050" dirty="0" err="1">
                <a:hlinkClick r:id="rId5">
                  <a:extLst>
                    <a:ext uri="{A12FA001-AC4F-418D-AE19-62706E023703}">
                      <ahyp:hlinkClr xmlns:ahyp="http://schemas.microsoft.com/office/drawing/2018/hyperlinkcolor" val="tx"/>
                    </a:ext>
                  </a:extLst>
                </a:hlinkClick>
              </a:rPr>
              <a:t>MCUNet</a:t>
            </a:r>
            <a:r>
              <a:rPr lang="en-US" sz="1050" dirty="0">
                <a:hlinkClick r:id="rId5">
                  <a:extLst>
                    <a:ext uri="{A12FA001-AC4F-418D-AE19-62706E023703}">
                      <ahyp:hlinkClr xmlns:ahyp="http://schemas.microsoft.com/office/drawing/2018/hyperlinkcolor" val="tx"/>
                    </a:ext>
                  </a:extLst>
                </a:hlinkClick>
              </a:rPr>
              <a:t>: Tiny Deep Learning on IoT Devices</a:t>
            </a:r>
            <a:r>
              <a:rPr lang="en-US" sz="1050" dirty="0"/>
              <a:t> </a:t>
            </a:r>
            <a:endParaRPr lang="en-US" sz="1200" dirty="0"/>
          </a:p>
        </p:txBody>
      </p:sp>
    </p:spTree>
    <p:extLst>
      <p:ext uri="{BB962C8B-B14F-4D97-AF65-F5344CB8AC3E}">
        <p14:creationId xmlns:p14="http://schemas.microsoft.com/office/powerpoint/2010/main" val="398933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21D1A-A325-9443-8C0C-894B9A635BC4}"/>
              </a:ext>
            </a:extLst>
          </p:cNvPr>
          <p:cNvSpPr>
            <a:spLocks noGrp="1"/>
          </p:cNvSpPr>
          <p:nvPr>
            <p:ph type="title"/>
          </p:nvPr>
        </p:nvSpPr>
        <p:spPr/>
        <p:txBody>
          <a:bodyPr/>
          <a:lstStyle/>
          <a:p>
            <a:r>
              <a:rPr lang="en-US" dirty="0"/>
              <a:t>Remove These Slides Later</a:t>
            </a:r>
          </a:p>
        </p:txBody>
      </p:sp>
      <p:sp>
        <p:nvSpPr>
          <p:cNvPr id="5" name="Text Placeholder 4">
            <a:extLst>
              <a:ext uri="{FF2B5EF4-FFF2-40B4-BE49-F238E27FC236}">
                <a16:creationId xmlns:a16="http://schemas.microsoft.com/office/drawing/2014/main" id="{CC47EC11-F47F-CC1E-8B31-D8A47A7B6F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095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BEDCF-3F05-27C1-9701-A38BD8E95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E87A1-E7DE-506D-D467-F299D58987A3}"/>
              </a:ext>
            </a:extLst>
          </p:cNvPr>
          <p:cNvSpPr>
            <a:spLocks noGrp="1"/>
          </p:cNvSpPr>
          <p:nvPr>
            <p:ph type="title"/>
          </p:nvPr>
        </p:nvSpPr>
        <p:spPr>
          <a:xfrm>
            <a:off x="147800" y="-11642"/>
            <a:ext cx="11399838" cy="776287"/>
          </a:xfrm>
        </p:spPr>
        <p:txBody>
          <a:bodyPr anchor="t">
            <a:normAutofit fontScale="90000"/>
          </a:bodyPr>
          <a:lstStyle/>
          <a:p>
            <a:r>
              <a:rPr lang="en-US" dirty="0"/>
              <a:t>Keyword Spotting (KWS) Solution</a:t>
            </a:r>
          </a:p>
        </p:txBody>
      </p:sp>
      <p:graphicFrame>
        <p:nvGraphicFramePr>
          <p:cNvPr id="5" name="Content Placeholder 2">
            <a:extLst>
              <a:ext uri="{FF2B5EF4-FFF2-40B4-BE49-F238E27FC236}">
                <a16:creationId xmlns:a16="http://schemas.microsoft.com/office/drawing/2014/main" id="{3393ABE8-9422-A781-FEAF-3D1F5BDA38B1}"/>
              </a:ext>
            </a:extLst>
          </p:cNvPr>
          <p:cNvGraphicFramePr>
            <a:graphicFrameLocks noGrp="1"/>
          </p:cNvGraphicFramePr>
          <p:nvPr>
            <p:ph sz="quarter" idx="13"/>
          </p:nvPr>
        </p:nvGraphicFramePr>
        <p:xfrm>
          <a:off x="216693" y="4608926"/>
          <a:ext cx="11755438" cy="1906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13">
            <a:extLst>
              <a:ext uri="{FF2B5EF4-FFF2-40B4-BE49-F238E27FC236}">
                <a16:creationId xmlns:a16="http://schemas.microsoft.com/office/drawing/2014/main" id="{D733A37C-744D-2E53-AF6A-68DB40A57331}"/>
              </a:ext>
            </a:extLst>
          </p:cNvPr>
          <p:cNvGraphicFramePr>
            <a:graphicFrameLocks/>
          </p:cNvGraphicFramePr>
          <p:nvPr/>
        </p:nvGraphicFramePr>
        <p:xfrm>
          <a:off x="1952089" y="1239003"/>
          <a:ext cx="13382181" cy="32538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Graphic 7" descr="Soundwave with solid fill">
            <a:extLst>
              <a:ext uri="{FF2B5EF4-FFF2-40B4-BE49-F238E27FC236}">
                <a16:creationId xmlns:a16="http://schemas.microsoft.com/office/drawing/2014/main" id="{98029A52-F4DB-CD9D-4AB4-D53756CC1E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71773" y="4975816"/>
            <a:ext cx="575865" cy="575865"/>
          </a:xfrm>
          <a:prstGeom prst="rect">
            <a:avLst/>
          </a:prstGeom>
        </p:spPr>
      </p:pic>
      <p:pic>
        <p:nvPicPr>
          <p:cNvPr id="14" name="Picture 13">
            <a:extLst>
              <a:ext uri="{FF2B5EF4-FFF2-40B4-BE49-F238E27FC236}">
                <a16:creationId xmlns:a16="http://schemas.microsoft.com/office/drawing/2014/main" id="{CD3022AF-D01C-C0B0-10CA-9C9AE951C81E}"/>
              </a:ext>
            </a:extLst>
          </p:cNvPr>
          <p:cNvPicPr>
            <a:picLocks noChangeAspect="1"/>
          </p:cNvPicPr>
          <p:nvPr/>
        </p:nvPicPr>
        <p:blipFill>
          <a:blip r:embed="rId15">
            <a:duotone>
              <a:schemeClr val="accent2">
                <a:shade val="45000"/>
                <a:satMod val="135000"/>
              </a:schemeClr>
              <a:prstClr val="white"/>
            </a:duotone>
          </a:blip>
          <a:srcRect l="22341" r="6409" b="7258"/>
          <a:stretch>
            <a:fillRect/>
          </a:stretch>
        </p:blipFill>
        <p:spPr>
          <a:xfrm>
            <a:off x="261257" y="1122950"/>
            <a:ext cx="3402064" cy="3813236"/>
          </a:xfrm>
          <a:prstGeom prst="rect">
            <a:avLst/>
          </a:prstGeom>
        </p:spPr>
      </p:pic>
      <p:pic>
        <p:nvPicPr>
          <p:cNvPr id="15" name="Picture 14">
            <a:extLst>
              <a:ext uri="{FF2B5EF4-FFF2-40B4-BE49-F238E27FC236}">
                <a16:creationId xmlns:a16="http://schemas.microsoft.com/office/drawing/2014/main" id="{BB1A7714-E7A8-0FA1-F9DC-7E550CA8B231}"/>
              </a:ext>
            </a:extLst>
          </p:cNvPr>
          <p:cNvPicPr>
            <a:picLocks noChangeAspect="1"/>
          </p:cNvPicPr>
          <p:nvPr/>
        </p:nvPicPr>
        <p:blipFill>
          <a:blip r:embed="rId16"/>
          <a:stretch>
            <a:fillRect/>
          </a:stretch>
        </p:blipFill>
        <p:spPr>
          <a:xfrm>
            <a:off x="3088035" y="1428621"/>
            <a:ext cx="2117456" cy="2608168"/>
          </a:xfrm>
          <a:prstGeom prst="rect">
            <a:avLst/>
          </a:prstGeom>
        </p:spPr>
      </p:pic>
      <p:sp>
        <p:nvSpPr>
          <p:cNvPr id="6" name="TextBox 5">
            <a:extLst>
              <a:ext uri="{FF2B5EF4-FFF2-40B4-BE49-F238E27FC236}">
                <a16:creationId xmlns:a16="http://schemas.microsoft.com/office/drawing/2014/main" id="{82EAFC49-7A84-5BB2-3923-8CC29EFB0ADB}"/>
              </a:ext>
            </a:extLst>
          </p:cNvPr>
          <p:cNvSpPr txBox="1"/>
          <p:nvPr/>
        </p:nvSpPr>
        <p:spPr>
          <a:xfrm>
            <a:off x="3805657" y="3161450"/>
            <a:ext cx="7687118" cy="461665"/>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416117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39C26-CF02-356C-A0F5-BB8226FAEBA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84F27A4-2CD1-25D6-5DBA-07FB385642DF}"/>
              </a:ext>
            </a:extLst>
          </p:cNvPr>
          <p:cNvSpPr>
            <a:spLocks noGrp="1"/>
          </p:cNvSpPr>
          <p:nvPr>
            <p:ph sz="quarter" idx="15"/>
          </p:nvPr>
        </p:nvSpPr>
        <p:spPr/>
        <p:txBody>
          <a:bodyPr>
            <a:normAutofit fontScale="62500" lnSpcReduction="20000"/>
          </a:bodyPr>
          <a:lstStyle/>
          <a:p>
            <a:r>
              <a:rPr lang="en-US" dirty="0"/>
              <a:t>Three Machine Learning Models: </a:t>
            </a:r>
          </a:p>
          <a:p>
            <a:pPr lvl="1"/>
            <a:r>
              <a:rPr lang="en-US" dirty="0"/>
              <a:t>Face Detection</a:t>
            </a:r>
            <a:endParaRPr lang="en-US" dirty="0">
              <a:sym typeface="Wingdings" panose="05000000000000000000" pitchFamily="2" charset="2"/>
            </a:endParaRPr>
          </a:p>
          <a:p>
            <a:pPr lvl="1"/>
            <a:r>
              <a:rPr lang="en-US" dirty="0">
                <a:sym typeface="Wingdings" panose="05000000000000000000" pitchFamily="2" charset="2"/>
              </a:rPr>
              <a:t>Liveness Detection/Anti-spoofing</a:t>
            </a:r>
          </a:p>
          <a:p>
            <a:pPr lvl="1"/>
            <a:r>
              <a:rPr lang="en-US" dirty="0">
                <a:sym typeface="Wingdings" panose="05000000000000000000" pitchFamily="2" charset="2"/>
              </a:rPr>
              <a:t>Face Recognition</a:t>
            </a:r>
          </a:p>
          <a:p>
            <a:pPr lvl="1"/>
            <a:endParaRPr lang="en-US" dirty="0">
              <a:sym typeface="Wingdings" panose="05000000000000000000" pitchFamily="2" charset="2"/>
            </a:endParaRPr>
          </a:p>
          <a:p>
            <a:r>
              <a:rPr lang="en-US" dirty="0">
                <a:sym typeface="Wingdings" panose="05000000000000000000" pitchFamily="2" charset="2"/>
              </a:rPr>
              <a:t>Application running on a SAMA7 MPU</a:t>
            </a:r>
          </a:p>
          <a:p>
            <a:pPr lvl="1"/>
            <a:r>
              <a:rPr lang="en-US" dirty="0">
                <a:sym typeface="Wingdings" panose="05000000000000000000" pitchFamily="2" charset="2"/>
              </a:rPr>
              <a:t>Support for Linux® and Bare-Metal Environments.</a:t>
            </a:r>
          </a:p>
          <a:p>
            <a:pPr lvl="1"/>
            <a:r>
              <a:rPr lang="en-US" dirty="0"/>
              <a:t>Models ready for a production use.</a:t>
            </a:r>
            <a:endParaRPr lang="fr-FR" dirty="0"/>
          </a:p>
          <a:p>
            <a:pPr lvl="1"/>
            <a:r>
              <a:rPr lang="en-US" dirty="0"/>
              <a:t>Easy-to-use API to customize a complete solution. </a:t>
            </a:r>
            <a:endParaRPr lang="en-US" dirty="0">
              <a:sym typeface="Wingdings" panose="05000000000000000000" pitchFamily="2" charset="2"/>
            </a:endParaRPr>
          </a:p>
          <a:p>
            <a:pPr lvl="1"/>
            <a:endParaRPr lang="en-US" dirty="0">
              <a:sym typeface="Wingdings" panose="05000000000000000000" pitchFamily="2" charset="2"/>
            </a:endParaRPr>
          </a:p>
          <a:p>
            <a:r>
              <a:rPr lang="en-US" dirty="0">
                <a:sym typeface="Wingdings" panose="05000000000000000000" pitchFamily="2" charset="2"/>
              </a:rPr>
              <a:t>Target Metrics: </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endParaRPr lang="en-US" dirty="0">
              <a:sym typeface="Wingdings" panose="05000000000000000000" pitchFamily="2" charset="2"/>
            </a:endParaRPr>
          </a:p>
        </p:txBody>
      </p:sp>
      <p:sp>
        <p:nvSpPr>
          <p:cNvPr id="8" name="Title 7">
            <a:extLst>
              <a:ext uri="{FF2B5EF4-FFF2-40B4-BE49-F238E27FC236}">
                <a16:creationId xmlns:a16="http://schemas.microsoft.com/office/drawing/2014/main" id="{E810E8E8-FA8E-3091-33D5-8DC75F2ED2B7}"/>
              </a:ext>
            </a:extLst>
          </p:cNvPr>
          <p:cNvSpPr>
            <a:spLocks noGrp="1"/>
          </p:cNvSpPr>
          <p:nvPr>
            <p:ph type="title"/>
          </p:nvPr>
        </p:nvSpPr>
        <p:spPr/>
        <p:txBody>
          <a:bodyPr/>
          <a:lstStyle/>
          <a:p>
            <a:r>
              <a:rPr lang="en-US" dirty="0"/>
              <a:t>Face Identification</a:t>
            </a:r>
          </a:p>
        </p:txBody>
      </p:sp>
      <p:sp>
        <p:nvSpPr>
          <p:cNvPr id="17" name="Text Placeholder 16">
            <a:extLst>
              <a:ext uri="{FF2B5EF4-FFF2-40B4-BE49-F238E27FC236}">
                <a16:creationId xmlns:a16="http://schemas.microsoft.com/office/drawing/2014/main" id="{CDB656AF-DFEB-82E5-429B-BAE6B694FBB1}"/>
              </a:ext>
            </a:extLst>
          </p:cNvPr>
          <p:cNvSpPr>
            <a:spLocks noGrp="1"/>
          </p:cNvSpPr>
          <p:nvPr>
            <p:ph type="body" sz="quarter" idx="13"/>
          </p:nvPr>
        </p:nvSpPr>
        <p:spPr/>
        <p:txBody>
          <a:bodyPr/>
          <a:lstStyle/>
          <a:p>
            <a:r>
              <a:rPr lang="en-US" dirty="0"/>
              <a:t>A production-ready application</a:t>
            </a:r>
          </a:p>
        </p:txBody>
      </p:sp>
      <p:sp>
        <p:nvSpPr>
          <p:cNvPr id="4" name="Content Placeholder 3">
            <a:extLst>
              <a:ext uri="{FF2B5EF4-FFF2-40B4-BE49-F238E27FC236}">
                <a16:creationId xmlns:a16="http://schemas.microsoft.com/office/drawing/2014/main" id="{3F8BFB47-9E4E-E187-4472-2512C8009333}"/>
              </a:ext>
            </a:extLst>
          </p:cNvPr>
          <p:cNvSpPr>
            <a:spLocks noGrp="1"/>
          </p:cNvSpPr>
          <p:nvPr>
            <p:ph sz="quarter" idx="16"/>
          </p:nvPr>
        </p:nvSpPr>
        <p:spPr>
          <a:xfrm>
            <a:off x="6250324" y="1408547"/>
            <a:ext cx="5505846" cy="4203750"/>
          </a:xfrm>
        </p:spPr>
        <p:txBody>
          <a:bodyPr>
            <a:normAutofit fontScale="62500" lnSpcReduction="20000"/>
          </a:bodyPr>
          <a:lstStyle/>
          <a:p>
            <a:pPr lvl="0"/>
            <a:r>
              <a:rPr lang="en-US" dirty="0"/>
              <a:t>Reliability</a:t>
            </a:r>
            <a:endParaRPr lang="fr-FR" dirty="0"/>
          </a:p>
          <a:p>
            <a:pPr lvl="1"/>
            <a:r>
              <a:rPr lang="en-US" dirty="0"/>
              <a:t>Lighting and occlusion robustness</a:t>
            </a:r>
            <a:endParaRPr lang="fr-FR" dirty="0"/>
          </a:p>
          <a:p>
            <a:pPr lvl="1"/>
            <a:r>
              <a:rPr lang="en-US" dirty="0"/>
              <a:t>Pose Variation Tolerance</a:t>
            </a:r>
          </a:p>
          <a:p>
            <a:pPr lvl="1"/>
            <a:endParaRPr lang="fr-FR" dirty="0"/>
          </a:p>
          <a:p>
            <a:pPr lvl="0"/>
            <a:r>
              <a:rPr lang="en-US" dirty="0"/>
              <a:t>Security</a:t>
            </a:r>
            <a:endParaRPr lang="fr-FR" dirty="0"/>
          </a:p>
          <a:p>
            <a:pPr lvl="1"/>
            <a:r>
              <a:rPr lang="en-US" dirty="0"/>
              <a:t>Sensitive data encrypted</a:t>
            </a:r>
            <a:endParaRPr lang="fr-FR" dirty="0"/>
          </a:p>
          <a:p>
            <a:pPr lvl="1"/>
            <a:r>
              <a:rPr lang="en-US" dirty="0"/>
              <a:t>Secure Boot integration</a:t>
            </a:r>
          </a:p>
          <a:p>
            <a:pPr lvl="1"/>
            <a:r>
              <a:rPr lang="en-US" dirty="0"/>
              <a:t>Hardware </a:t>
            </a:r>
            <a:r>
              <a:rPr lang="en-US"/>
              <a:t>cryptographic features</a:t>
            </a:r>
            <a:endParaRPr lang="en-US" dirty="0"/>
          </a:p>
          <a:p>
            <a:pPr lvl="1"/>
            <a:endParaRPr lang="fr-FR" dirty="0"/>
          </a:p>
          <a:p>
            <a:pPr lvl="0"/>
            <a:r>
              <a:rPr lang="en-US" dirty="0"/>
              <a:t>Bill of Materials</a:t>
            </a:r>
            <a:endParaRPr lang="fr-FR" dirty="0"/>
          </a:p>
          <a:p>
            <a:pPr lvl="1"/>
            <a:r>
              <a:rPr lang="en-US" dirty="0"/>
              <a:t>Anti-spoofing feature relies on a single RGB video stream, opening the door to entry-level CMOS Sensors/USB Cameras.</a:t>
            </a:r>
          </a:p>
          <a:p>
            <a:pPr lvl="1"/>
            <a:endParaRPr lang="fr-FR" dirty="0"/>
          </a:p>
          <a:p>
            <a:pPr lvl="1"/>
            <a:r>
              <a:rPr lang="en-US" dirty="0"/>
              <a:t>Entry-level display support on the SAMA7D65 (LVDS/MIPI-DSI® Interfaces)</a:t>
            </a:r>
          </a:p>
          <a:p>
            <a:endParaRPr lang="en-US" dirty="0"/>
          </a:p>
        </p:txBody>
      </p:sp>
      <p:pic>
        <p:nvPicPr>
          <p:cNvPr id="11" name="Picture 10">
            <a:extLst>
              <a:ext uri="{FF2B5EF4-FFF2-40B4-BE49-F238E27FC236}">
                <a16:creationId xmlns:a16="http://schemas.microsoft.com/office/drawing/2014/main" id="{B4B99FC4-2BEE-A8FC-4C73-EA1EB3A4E546}"/>
              </a:ext>
            </a:extLst>
          </p:cNvPr>
          <p:cNvPicPr>
            <a:picLocks noChangeAspect="1"/>
          </p:cNvPicPr>
          <p:nvPr/>
        </p:nvPicPr>
        <p:blipFill>
          <a:blip r:embed="rId3"/>
          <a:stretch>
            <a:fillRect/>
          </a:stretch>
        </p:blipFill>
        <p:spPr>
          <a:xfrm>
            <a:off x="10633045" y="238397"/>
            <a:ext cx="1187177" cy="1187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2" name="Table 1">
            <a:extLst>
              <a:ext uri="{FF2B5EF4-FFF2-40B4-BE49-F238E27FC236}">
                <a16:creationId xmlns:a16="http://schemas.microsoft.com/office/drawing/2014/main" id="{C7474A16-0B63-4FD0-8640-1E8E86F5DD4F}"/>
              </a:ext>
            </a:extLst>
          </p:cNvPr>
          <p:cNvGraphicFramePr>
            <a:graphicFrameLocks noGrp="1"/>
          </p:cNvGraphicFramePr>
          <p:nvPr/>
        </p:nvGraphicFramePr>
        <p:xfrm>
          <a:off x="352454" y="4476720"/>
          <a:ext cx="6253162" cy="1568170"/>
        </p:xfrm>
        <a:graphic>
          <a:graphicData uri="http://schemas.openxmlformats.org/drawingml/2006/table">
            <a:tbl>
              <a:tblPr firstRow="1" bandRow="1">
                <a:tableStyleId>{5C22544A-7EE6-4342-B048-85BDC9FD1C3A}</a:tableStyleId>
              </a:tblPr>
              <a:tblGrid>
                <a:gridCol w="943674">
                  <a:extLst>
                    <a:ext uri="{9D8B030D-6E8A-4147-A177-3AD203B41FA5}">
                      <a16:colId xmlns:a16="http://schemas.microsoft.com/office/drawing/2014/main" val="1739123085"/>
                    </a:ext>
                  </a:extLst>
                </a:gridCol>
                <a:gridCol w="632142">
                  <a:extLst>
                    <a:ext uri="{9D8B030D-6E8A-4147-A177-3AD203B41FA5}">
                      <a16:colId xmlns:a16="http://schemas.microsoft.com/office/drawing/2014/main" val="3966355308"/>
                    </a:ext>
                  </a:extLst>
                </a:gridCol>
                <a:gridCol w="544830">
                  <a:extLst>
                    <a:ext uri="{9D8B030D-6E8A-4147-A177-3AD203B41FA5}">
                      <a16:colId xmlns:a16="http://schemas.microsoft.com/office/drawing/2014/main" val="2280823676"/>
                    </a:ext>
                  </a:extLst>
                </a:gridCol>
                <a:gridCol w="1785620">
                  <a:extLst>
                    <a:ext uri="{9D8B030D-6E8A-4147-A177-3AD203B41FA5}">
                      <a16:colId xmlns:a16="http://schemas.microsoft.com/office/drawing/2014/main" val="2974389883"/>
                    </a:ext>
                  </a:extLst>
                </a:gridCol>
                <a:gridCol w="581342">
                  <a:extLst>
                    <a:ext uri="{9D8B030D-6E8A-4147-A177-3AD203B41FA5}">
                      <a16:colId xmlns:a16="http://schemas.microsoft.com/office/drawing/2014/main" val="3465803721"/>
                    </a:ext>
                  </a:extLst>
                </a:gridCol>
                <a:gridCol w="632142">
                  <a:extLst>
                    <a:ext uri="{9D8B030D-6E8A-4147-A177-3AD203B41FA5}">
                      <a16:colId xmlns:a16="http://schemas.microsoft.com/office/drawing/2014/main" val="3544957921"/>
                    </a:ext>
                  </a:extLst>
                </a:gridCol>
                <a:gridCol w="1133412">
                  <a:extLst>
                    <a:ext uri="{9D8B030D-6E8A-4147-A177-3AD203B41FA5}">
                      <a16:colId xmlns:a16="http://schemas.microsoft.com/office/drawing/2014/main" val="1178083434"/>
                    </a:ext>
                  </a:extLst>
                </a:gridCol>
              </a:tblGrid>
              <a:tr h="532940">
                <a:tc gridSpan="3">
                  <a:txBody>
                    <a:bodyPr/>
                    <a:lstStyle/>
                    <a:p>
                      <a:pPr algn="ctr"/>
                      <a:r>
                        <a:rPr lang="en-US" sz="1600" dirty="0"/>
                        <a:t>Liveness Detection</a:t>
                      </a:r>
                    </a:p>
                  </a:txBody>
                  <a:tcPr anchor="ctr"/>
                </a:tc>
                <a:tc hMerge="1">
                  <a:txBody>
                    <a:bodyPr/>
                    <a:lstStyle/>
                    <a:p>
                      <a:endParaRPr lang="en-US" dirty="0"/>
                    </a:p>
                  </a:txBody>
                  <a:tcPr/>
                </a:tc>
                <a:tc hMerge="1">
                  <a:txBody>
                    <a:bodyPr/>
                    <a:lstStyle/>
                    <a:p>
                      <a:endParaRPr lang="en-US" dirty="0"/>
                    </a:p>
                  </a:txBody>
                  <a:tcPr/>
                </a:tc>
                <a:tc gridSpan="3">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600" dirty="0"/>
                        <a:t>Face Recognition</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sz="1600" dirty="0"/>
                        <a:t>End to End</a:t>
                      </a:r>
                    </a:p>
                  </a:txBody>
                  <a:tcPr anchor="ctr"/>
                </a:tc>
                <a:extLst>
                  <a:ext uri="{0D108BD9-81ED-4DB2-BD59-A6C34878D82A}">
                    <a16:rowId xmlns:a16="http://schemas.microsoft.com/office/drawing/2014/main" val="1002338071"/>
                  </a:ext>
                </a:extLst>
              </a:tr>
              <a:tr h="621527">
                <a:tc>
                  <a:txBody>
                    <a:bodyPr/>
                    <a:lstStyle/>
                    <a:p>
                      <a:pPr algn="ctr"/>
                      <a:r>
                        <a:rPr lang="en-US" sz="1600" dirty="0"/>
                        <a:t>F1-Score</a:t>
                      </a:r>
                    </a:p>
                  </a:txBody>
                  <a:tcPr anchor="ct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600" dirty="0"/>
                        <a:t>FAR</a:t>
                      </a:r>
                    </a:p>
                  </a:txBody>
                  <a:tcPr anchor="ctr"/>
                </a:tc>
                <a:tc>
                  <a:txBody>
                    <a:bodyPr/>
                    <a:lstStyle/>
                    <a:p>
                      <a:pPr algn="ctr"/>
                      <a:r>
                        <a:rPr lang="en-US" sz="1600" dirty="0"/>
                        <a:t>FRR</a:t>
                      </a:r>
                    </a:p>
                  </a:txBody>
                  <a:tcPr anchor="ctr"/>
                </a:tc>
                <a:tc>
                  <a:txBody>
                    <a:bodyPr/>
                    <a:lstStyle/>
                    <a:p>
                      <a:pPr algn="ctr"/>
                      <a:r>
                        <a:rPr lang="en-US" sz="1600" dirty="0"/>
                        <a:t>Matching Accuracy</a:t>
                      </a:r>
                    </a:p>
                  </a:txBody>
                  <a:tcPr anchor="ctr"/>
                </a:tc>
                <a:tc>
                  <a:txBody>
                    <a:bodyPr/>
                    <a:lstStyle/>
                    <a:p>
                      <a:pPr algn="ctr"/>
                      <a:r>
                        <a:rPr lang="en-US" sz="1600" dirty="0"/>
                        <a:t>TAR</a:t>
                      </a:r>
                    </a:p>
                  </a:txBody>
                  <a:tcPr anchor="ctr"/>
                </a:tc>
                <a:tc>
                  <a:txBody>
                    <a:bodyPr/>
                    <a:lstStyle/>
                    <a:p>
                      <a:pPr algn="ctr"/>
                      <a:r>
                        <a:rPr lang="en-US" sz="1600" dirty="0"/>
                        <a:t>FAR</a:t>
                      </a:r>
                    </a:p>
                  </a:txBody>
                  <a:tcPr anchor="ctr"/>
                </a:tc>
                <a:tc>
                  <a:txBody>
                    <a:bodyPr/>
                    <a:lstStyle/>
                    <a:p>
                      <a:pPr algn="ctr"/>
                      <a:r>
                        <a:rPr lang="en-US" sz="1600" dirty="0"/>
                        <a:t>Latency</a:t>
                      </a:r>
                    </a:p>
                  </a:txBody>
                  <a:tcPr anchor="ctr"/>
                </a:tc>
                <a:extLst>
                  <a:ext uri="{0D108BD9-81ED-4DB2-BD59-A6C34878D82A}">
                    <a16:rowId xmlns:a16="http://schemas.microsoft.com/office/drawing/2014/main" val="1559135358"/>
                  </a:ext>
                </a:extLst>
              </a:tr>
              <a:tr h="413703">
                <a:tc>
                  <a:txBody>
                    <a:bodyPr/>
                    <a:lstStyle/>
                    <a:p>
                      <a:pPr algn="ctr"/>
                      <a:r>
                        <a:rPr lang="en-US" sz="1600" dirty="0"/>
                        <a:t>95%</a:t>
                      </a:r>
                    </a:p>
                  </a:txBody>
                  <a:tcPr anchor="ctr"/>
                </a:tc>
                <a:tc>
                  <a:txBody>
                    <a:bodyPr/>
                    <a:lstStyle/>
                    <a:p>
                      <a:pPr algn="ctr"/>
                      <a:r>
                        <a:rPr lang="en-US" sz="1600" dirty="0"/>
                        <a:t>0.1%</a:t>
                      </a:r>
                    </a:p>
                  </a:txBody>
                  <a:tcPr anchor="ctr"/>
                </a:tc>
                <a:tc>
                  <a:txBody>
                    <a:bodyPr/>
                    <a:lstStyle/>
                    <a:p>
                      <a:pPr algn="ctr"/>
                      <a:r>
                        <a:rPr lang="en-US" sz="1600" dirty="0"/>
                        <a:t>5%</a:t>
                      </a:r>
                    </a:p>
                  </a:txBody>
                  <a:tcPr anchor="ctr"/>
                </a:tc>
                <a:tc>
                  <a:txBody>
                    <a:bodyPr/>
                    <a:lstStyle/>
                    <a:p>
                      <a:pPr algn="ctr"/>
                      <a:r>
                        <a:rPr lang="en-US" sz="1600" dirty="0"/>
                        <a:t>98%</a:t>
                      </a:r>
                    </a:p>
                  </a:txBody>
                  <a:tcPr anchor="ctr"/>
                </a:tc>
                <a:tc>
                  <a:txBody>
                    <a:bodyPr/>
                    <a:lstStyle/>
                    <a:p>
                      <a:pPr algn="ctr"/>
                      <a:r>
                        <a:rPr lang="en-US" sz="1600" dirty="0"/>
                        <a:t>95%</a:t>
                      </a:r>
                    </a:p>
                  </a:txBody>
                  <a:tcPr anchor="ctr"/>
                </a:tc>
                <a:tc>
                  <a:txBody>
                    <a:bodyPr/>
                    <a:lstStyle/>
                    <a:p>
                      <a:pPr algn="ctr"/>
                      <a:r>
                        <a:rPr lang="en-US" sz="1600" dirty="0"/>
                        <a:t>0.1%</a:t>
                      </a:r>
                    </a:p>
                  </a:txBody>
                  <a:tcPr anchor="ctr"/>
                </a:tc>
                <a:tc>
                  <a:txBody>
                    <a:bodyPr/>
                    <a:lstStyle/>
                    <a:p>
                      <a:pPr algn="ctr"/>
                      <a:r>
                        <a:rPr lang="en-US" sz="1600" dirty="0"/>
                        <a:t>350 ms</a:t>
                      </a:r>
                    </a:p>
                  </a:txBody>
                  <a:tcPr anchor="ctr"/>
                </a:tc>
                <a:extLst>
                  <a:ext uri="{0D108BD9-81ED-4DB2-BD59-A6C34878D82A}">
                    <a16:rowId xmlns:a16="http://schemas.microsoft.com/office/drawing/2014/main" val="3938947854"/>
                  </a:ext>
                </a:extLst>
              </a:tr>
            </a:tbl>
          </a:graphicData>
        </a:graphic>
      </p:graphicFrame>
      <p:sp>
        <p:nvSpPr>
          <p:cNvPr id="3" name="TextBox 2">
            <a:extLst>
              <a:ext uri="{FF2B5EF4-FFF2-40B4-BE49-F238E27FC236}">
                <a16:creationId xmlns:a16="http://schemas.microsoft.com/office/drawing/2014/main" id="{C63B9C87-FC1F-7A1E-B2E8-4CB785898AD5}"/>
              </a:ext>
            </a:extLst>
          </p:cNvPr>
          <p:cNvSpPr txBox="1"/>
          <p:nvPr/>
        </p:nvSpPr>
        <p:spPr>
          <a:xfrm>
            <a:off x="361415" y="6112631"/>
            <a:ext cx="6973664" cy="338554"/>
          </a:xfrm>
          <a:prstGeom prst="rect">
            <a:avLst/>
          </a:prstGeom>
          <a:noFill/>
        </p:spPr>
        <p:txBody>
          <a:bodyPr wrap="square" rtlCol="0">
            <a:spAutoFit/>
          </a:bodyPr>
          <a:lstStyle/>
          <a:p>
            <a:r>
              <a:rPr lang="en-US" sz="1600" i="1" dirty="0"/>
              <a:t>*FAR=False Acceptance Rate, FRR=False Rejection Rate, TAR=True Acceptance Rate</a:t>
            </a:r>
          </a:p>
        </p:txBody>
      </p:sp>
    </p:spTree>
    <p:extLst>
      <p:ext uri="{BB962C8B-B14F-4D97-AF65-F5344CB8AC3E}">
        <p14:creationId xmlns:p14="http://schemas.microsoft.com/office/powerpoint/2010/main" val="3556947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4E2C607-F087-EF25-4910-6A3F68D182AA}"/>
              </a:ext>
            </a:extLst>
          </p:cNvPr>
          <p:cNvSpPr>
            <a:spLocks noGrp="1"/>
          </p:cNvSpPr>
          <p:nvPr>
            <p:ph type="title"/>
          </p:nvPr>
        </p:nvSpPr>
        <p:spPr/>
        <p:txBody>
          <a:bodyPr/>
          <a:lstStyle/>
          <a:p>
            <a:r>
              <a:rPr lang="en-US" dirty="0"/>
              <a:t>Convert </a:t>
            </a:r>
            <a:r>
              <a:rPr lang="en-US" sz="4300" dirty="0"/>
              <a:t>TensorFlow</a:t>
            </a:r>
            <a:r>
              <a:rPr lang="en-US" dirty="0"/>
              <a:t> Models to C code</a:t>
            </a:r>
            <a:br>
              <a:rPr lang="en-US" dirty="0"/>
            </a:br>
            <a:endParaRPr lang="en-US" dirty="0"/>
          </a:p>
        </p:txBody>
      </p:sp>
      <p:pic>
        <p:nvPicPr>
          <p:cNvPr id="7" name="Content Placeholder 6" descr="A screenshot of a web page&#10;&#10;AI-generated content may be incorrect.">
            <a:extLst>
              <a:ext uri="{FF2B5EF4-FFF2-40B4-BE49-F238E27FC236}">
                <a16:creationId xmlns:a16="http://schemas.microsoft.com/office/drawing/2014/main" id="{978D1B80-B7BC-13CA-A8BA-72C8C5325BC5}"/>
              </a:ext>
            </a:extLst>
          </p:cNvPr>
          <p:cNvPicPr>
            <a:picLocks noGrp="1" noChangeAspect="1"/>
          </p:cNvPicPr>
          <p:nvPr>
            <p:ph sz="quarter" idx="15"/>
          </p:nvPr>
        </p:nvPicPr>
        <p:blipFill>
          <a:blip r:embed="rId2"/>
          <a:stretch>
            <a:fillRect/>
          </a:stretch>
        </p:blipFill>
        <p:spPr>
          <a:xfrm>
            <a:off x="394101" y="1082102"/>
            <a:ext cx="5505450" cy="4009666"/>
          </a:xfrm>
          <a:prstGeom prst="rect">
            <a:avLst/>
          </a:prstGeom>
          <a:noFill/>
        </p:spPr>
      </p:pic>
      <p:sp>
        <p:nvSpPr>
          <p:cNvPr id="14" name="Content Placeholder 3">
            <a:extLst>
              <a:ext uri="{FF2B5EF4-FFF2-40B4-BE49-F238E27FC236}">
                <a16:creationId xmlns:a16="http://schemas.microsoft.com/office/drawing/2014/main" id="{5D073875-790E-1173-BD00-9843AF202E2F}"/>
              </a:ext>
            </a:extLst>
          </p:cNvPr>
          <p:cNvSpPr>
            <a:spLocks noGrp="1"/>
          </p:cNvSpPr>
          <p:nvPr>
            <p:ph sz="quarter" idx="16"/>
          </p:nvPr>
        </p:nvSpPr>
        <p:spPr>
          <a:xfrm>
            <a:off x="6203841" y="1577918"/>
            <a:ext cx="5505846" cy="3570541"/>
          </a:xfrm>
        </p:spPr>
        <p:txBody>
          <a:bodyPr/>
          <a:lstStyle/>
          <a:p>
            <a:r>
              <a:rPr lang="en-US" sz="2800" b="0" dirty="0"/>
              <a:t>Easy CLI interface</a:t>
            </a:r>
          </a:p>
          <a:p>
            <a:r>
              <a:rPr lang="en-US" sz="2800" b="0" dirty="0"/>
              <a:t>Verbosity control for logging</a:t>
            </a:r>
          </a:p>
          <a:p>
            <a:r>
              <a:rPr lang="en-US" sz="2800" b="0" dirty="0"/>
              <a:t>Support for int8 quantization on the fly</a:t>
            </a:r>
          </a:p>
          <a:p>
            <a:r>
              <a:rPr lang="en-US" sz="2800" b="0" dirty="0"/>
              <a:t>Ready for integration with MPLAB Harmony v3</a:t>
            </a:r>
          </a:p>
          <a:p>
            <a:endParaRPr lang="en-US" dirty="0"/>
          </a:p>
        </p:txBody>
      </p:sp>
      <p:pic>
        <p:nvPicPr>
          <p:cNvPr id="15" name="Picture 14">
            <a:extLst>
              <a:ext uri="{FF2B5EF4-FFF2-40B4-BE49-F238E27FC236}">
                <a16:creationId xmlns:a16="http://schemas.microsoft.com/office/drawing/2014/main" id="{9128EA00-C0DC-C8EC-8E43-5F9C27570723}"/>
              </a:ext>
            </a:extLst>
          </p:cNvPr>
          <p:cNvPicPr>
            <a:picLocks noChangeAspect="1"/>
          </p:cNvPicPr>
          <p:nvPr/>
        </p:nvPicPr>
        <p:blipFill>
          <a:blip r:embed="rId3"/>
          <a:srcRect t="35614"/>
          <a:stretch>
            <a:fillRect/>
          </a:stretch>
        </p:blipFill>
        <p:spPr>
          <a:xfrm>
            <a:off x="6802697" y="4696892"/>
            <a:ext cx="4846794" cy="651108"/>
          </a:xfrm>
          <a:prstGeom prst="rect">
            <a:avLst/>
          </a:prstGeom>
        </p:spPr>
      </p:pic>
    </p:spTree>
    <p:extLst>
      <p:ext uri="{BB962C8B-B14F-4D97-AF65-F5344CB8AC3E}">
        <p14:creationId xmlns:p14="http://schemas.microsoft.com/office/powerpoint/2010/main" val="320429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13BF-FF14-47A4-F4EB-441A94693775}"/>
              </a:ext>
            </a:extLst>
          </p:cNvPr>
          <p:cNvSpPr>
            <a:spLocks noGrp="1"/>
          </p:cNvSpPr>
          <p:nvPr>
            <p:ph type="title"/>
          </p:nvPr>
        </p:nvSpPr>
        <p:spPr/>
        <p:txBody>
          <a:bodyPr/>
          <a:lstStyle/>
          <a:p>
            <a:r>
              <a:rPr lang="en-US" dirty="0"/>
              <a:t>Cortex-M ML Applications According to ARM</a:t>
            </a:r>
          </a:p>
        </p:txBody>
      </p:sp>
      <p:pic>
        <p:nvPicPr>
          <p:cNvPr id="5" name="Content Placeholder 4" descr="A diagram of a blue chart&#10;&#10;AI-generated content may be incorrect.">
            <a:extLst>
              <a:ext uri="{FF2B5EF4-FFF2-40B4-BE49-F238E27FC236}">
                <a16:creationId xmlns:a16="http://schemas.microsoft.com/office/drawing/2014/main" id="{94987271-2228-4796-5582-EA279C577AAE}"/>
              </a:ext>
            </a:extLst>
          </p:cNvPr>
          <p:cNvPicPr>
            <a:picLocks noGrp="1" noChangeAspect="1"/>
          </p:cNvPicPr>
          <p:nvPr>
            <p:ph sz="quarter" idx="13"/>
          </p:nvPr>
        </p:nvPicPr>
        <p:blipFill>
          <a:blip r:embed="rId3"/>
          <a:stretch>
            <a:fillRect/>
          </a:stretch>
        </p:blipFill>
        <p:spPr>
          <a:xfrm>
            <a:off x="430737" y="1787384"/>
            <a:ext cx="11327350" cy="4395597"/>
          </a:xfrm>
        </p:spPr>
      </p:pic>
    </p:spTree>
    <p:extLst>
      <p:ext uri="{BB962C8B-B14F-4D97-AF65-F5344CB8AC3E}">
        <p14:creationId xmlns:p14="http://schemas.microsoft.com/office/powerpoint/2010/main" val="223726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0E61-00CD-481E-755C-934EEAD377D7}"/>
              </a:ext>
            </a:extLst>
          </p:cNvPr>
          <p:cNvSpPr>
            <a:spLocks noGrp="1"/>
          </p:cNvSpPr>
          <p:nvPr>
            <p:ph type="title"/>
          </p:nvPr>
        </p:nvSpPr>
        <p:spPr/>
        <p:txBody>
          <a:bodyPr/>
          <a:lstStyle/>
          <a:p>
            <a:r>
              <a:rPr lang="en-US" dirty="0"/>
              <a:t>Why We Build Edge AIML Applications</a:t>
            </a:r>
          </a:p>
        </p:txBody>
      </p:sp>
      <p:sp>
        <p:nvSpPr>
          <p:cNvPr id="3" name="Content Placeholder 2">
            <a:extLst>
              <a:ext uri="{FF2B5EF4-FFF2-40B4-BE49-F238E27FC236}">
                <a16:creationId xmlns:a16="http://schemas.microsoft.com/office/drawing/2014/main" id="{4365D70A-77A1-2B05-F863-27BE4451610C}"/>
              </a:ext>
            </a:extLst>
          </p:cNvPr>
          <p:cNvSpPr>
            <a:spLocks noGrp="1"/>
          </p:cNvSpPr>
          <p:nvPr>
            <p:ph sz="quarter" idx="13"/>
          </p:nvPr>
        </p:nvSpPr>
        <p:spPr>
          <a:xfrm>
            <a:off x="354778" y="1098564"/>
            <a:ext cx="8641585" cy="5385963"/>
          </a:xfrm>
        </p:spPr>
        <p:txBody>
          <a:bodyPr>
            <a:normAutofit fontScale="92500" lnSpcReduction="10000"/>
          </a:bodyPr>
          <a:lstStyle/>
          <a:p>
            <a:r>
              <a:rPr lang="en-US" dirty="0"/>
              <a:t>Inference at the edge can happen in real-time</a:t>
            </a:r>
          </a:p>
          <a:p>
            <a:pPr lvl="1"/>
            <a:r>
              <a:rPr lang="en-US" dirty="0"/>
              <a:t>Training is often temporally and computationally intensive</a:t>
            </a:r>
          </a:p>
          <a:p>
            <a:pPr lvl="1"/>
            <a:endParaRPr lang="en-US" dirty="0"/>
          </a:p>
          <a:p>
            <a:pPr lvl="1"/>
            <a:r>
              <a:rPr lang="en-US" dirty="0"/>
              <a:t>Edge Models can be made to be </a:t>
            </a:r>
            <a:r>
              <a:rPr lang="en-US" b="1" dirty="0"/>
              <a:t>small</a:t>
            </a:r>
            <a:r>
              <a:rPr lang="en-US" dirty="0"/>
              <a:t>, </a:t>
            </a:r>
            <a:r>
              <a:rPr lang="en-US" b="1" dirty="0"/>
              <a:t>efficient</a:t>
            </a:r>
            <a:r>
              <a:rPr lang="en-US" dirty="0"/>
              <a:t> and </a:t>
            </a:r>
            <a:r>
              <a:rPr lang="en-US" b="1" dirty="0"/>
              <a:t>customized</a:t>
            </a:r>
            <a:r>
              <a:rPr lang="en-US" dirty="0"/>
              <a:t> for different architectures</a:t>
            </a:r>
          </a:p>
          <a:p>
            <a:pPr lvl="1"/>
            <a:endParaRPr lang="en-US" dirty="0"/>
          </a:p>
          <a:p>
            <a:pPr lvl="1"/>
            <a:r>
              <a:rPr lang="en-US" dirty="0"/>
              <a:t>Sending data to the cloud is cost prohibitive in terms of time, bandwidth, service cost</a:t>
            </a:r>
          </a:p>
          <a:p>
            <a:pPr lvl="1"/>
            <a:endParaRPr lang="en-US" dirty="0"/>
          </a:p>
          <a:p>
            <a:pPr lvl="1"/>
            <a:r>
              <a:rPr lang="en-US" dirty="0"/>
              <a:t>Inference data remains private</a:t>
            </a:r>
          </a:p>
          <a:p>
            <a:pPr lvl="1"/>
            <a:endParaRPr lang="en-US" dirty="0"/>
          </a:p>
          <a:p>
            <a:pPr lvl="1"/>
            <a:r>
              <a:rPr lang="en-US" dirty="0"/>
              <a:t>Many edge devices need to be small form factor and battery powered</a:t>
            </a:r>
          </a:p>
          <a:p>
            <a:pPr marL="0" indent="0">
              <a:buNone/>
            </a:pPr>
            <a:endParaRPr lang="en-US" dirty="0"/>
          </a:p>
          <a:p>
            <a:pPr marL="0" indent="0">
              <a:buNone/>
            </a:pPr>
            <a:endParaRPr lang="en-US" dirty="0"/>
          </a:p>
          <a:p>
            <a:pPr lvl="1"/>
            <a:endParaRPr lang="en-US" dirty="0"/>
          </a:p>
        </p:txBody>
      </p:sp>
      <p:sp>
        <p:nvSpPr>
          <p:cNvPr id="5" name="Rectangle: Rounded Corners 4">
            <a:extLst>
              <a:ext uri="{FF2B5EF4-FFF2-40B4-BE49-F238E27FC236}">
                <a16:creationId xmlns:a16="http://schemas.microsoft.com/office/drawing/2014/main" id="{76F27C2D-F075-EC14-7ADC-3A3E792E743A}"/>
              </a:ext>
            </a:extLst>
          </p:cNvPr>
          <p:cNvSpPr/>
          <p:nvPr/>
        </p:nvSpPr>
        <p:spPr>
          <a:xfrm>
            <a:off x="9186401" y="1486912"/>
            <a:ext cx="2433637" cy="1752600"/>
          </a:xfrm>
          <a:prstGeom prst="roundRect">
            <a:avLst/>
          </a:prstGeom>
          <a:solidFill>
            <a:schemeClr val="accent6">
              <a:lumMod val="40000"/>
              <a:lumOff val="60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Training</a:t>
            </a:r>
          </a:p>
          <a:p>
            <a:pPr algn="ctr"/>
            <a:r>
              <a:rPr lang="en-US" sz="1800" dirty="0">
                <a:solidFill>
                  <a:schemeClr val="tx1"/>
                </a:solidFill>
              </a:rPr>
              <a:t>Intensive, slow, </a:t>
            </a:r>
          </a:p>
          <a:p>
            <a:pPr algn="ctr"/>
            <a:r>
              <a:rPr lang="en-US" sz="1800" dirty="0">
                <a:solidFill>
                  <a:schemeClr val="tx1"/>
                </a:solidFill>
              </a:rPr>
              <a:t>off-device</a:t>
            </a:r>
          </a:p>
        </p:txBody>
      </p:sp>
      <p:sp>
        <p:nvSpPr>
          <p:cNvPr id="6" name="Rectangle: Rounded Corners 5">
            <a:extLst>
              <a:ext uri="{FF2B5EF4-FFF2-40B4-BE49-F238E27FC236}">
                <a16:creationId xmlns:a16="http://schemas.microsoft.com/office/drawing/2014/main" id="{D78E9A67-9E65-A9F7-6899-0C66EB533F31}"/>
              </a:ext>
            </a:extLst>
          </p:cNvPr>
          <p:cNvSpPr/>
          <p:nvPr/>
        </p:nvSpPr>
        <p:spPr>
          <a:xfrm>
            <a:off x="9186400" y="3720525"/>
            <a:ext cx="2433637" cy="1752600"/>
          </a:xfrm>
          <a:prstGeom prst="roundRect">
            <a:avLst/>
          </a:prstGeom>
          <a:solidFill>
            <a:schemeClr val="accent4">
              <a:lumMod val="60000"/>
              <a:lumOff val="40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Inference </a:t>
            </a:r>
          </a:p>
          <a:p>
            <a:pPr algn="ctr"/>
            <a:r>
              <a:rPr lang="en-US" sz="1800" dirty="0">
                <a:solidFill>
                  <a:schemeClr val="tx1"/>
                </a:solidFill>
              </a:rPr>
              <a:t>Fast, local, real-time</a:t>
            </a:r>
          </a:p>
        </p:txBody>
      </p:sp>
    </p:spTree>
    <p:extLst>
      <p:ext uri="{BB962C8B-B14F-4D97-AF65-F5344CB8AC3E}">
        <p14:creationId xmlns:p14="http://schemas.microsoft.com/office/powerpoint/2010/main" val="3153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6F7C-3C45-001A-18C9-F80E9E893105}"/>
              </a:ext>
            </a:extLst>
          </p:cNvPr>
          <p:cNvSpPr>
            <a:spLocks noGrp="1"/>
          </p:cNvSpPr>
          <p:nvPr>
            <p:ph type="title"/>
          </p:nvPr>
        </p:nvSpPr>
        <p:spPr/>
        <p:txBody>
          <a:bodyPr/>
          <a:lstStyle/>
          <a:p>
            <a:r>
              <a:rPr lang="en-US"/>
              <a:t>Performance Curve for Various Applications</a:t>
            </a:r>
          </a:p>
        </p:txBody>
      </p:sp>
      <p:graphicFrame>
        <p:nvGraphicFramePr>
          <p:cNvPr id="8" name="Diagram 7">
            <a:extLst>
              <a:ext uri="{FF2B5EF4-FFF2-40B4-BE49-F238E27FC236}">
                <a16:creationId xmlns:a16="http://schemas.microsoft.com/office/drawing/2014/main" id="{FFF19EFA-5B1B-ADD9-8EB9-3B57326A63EF}"/>
              </a:ext>
            </a:extLst>
          </p:cNvPr>
          <p:cNvGraphicFramePr/>
          <p:nvPr/>
        </p:nvGraphicFramePr>
        <p:xfrm>
          <a:off x="779230" y="699714"/>
          <a:ext cx="9838846" cy="4666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8EF581BC-CF8B-11EE-2CE8-BEADAAC11E7D}"/>
              </a:ext>
            </a:extLst>
          </p:cNvPr>
          <p:cNvPicPr>
            <a:picLocks noChangeAspect="1"/>
          </p:cNvPicPr>
          <p:nvPr/>
        </p:nvPicPr>
        <p:blipFill>
          <a:blip r:embed="rId7"/>
          <a:stretch>
            <a:fillRect/>
          </a:stretch>
        </p:blipFill>
        <p:spPr>
          <a:xfrm>
            <a:off x="705696" y="5366358"/>
            <a:ext cx="2774676" cy="935585"/>
          </a:xfrm>
          <a:prstGeom prst="rect">
            <a:avLst/>
          </a:prstGeom>
        </p:spPr>
      </p:pic>
      <p:sp>
        <p:nvSpPr>
          <p:cNvPr id="15" name="TextBox 14">
            <a:extLst>
              <a:ext uri="{FF2B5EF4-FFF2-40B4-BE49-F238E27FC236}">
                <a16:creationId xmlns:a16="http://schemas.microsoft.com/office/drawing/2014/main" id="{4223F027-1101-2D19-F112-3253B3352846}"/>
              </a:ext>
            </a:extLst>
          </p:cNvPr>
          <p:cNvSpPr txBox="1"/>
          <p:nvPr/>
        </p:nvSpPr>
        <p:spPr>
          <a:xfrm>
            <a:off x="1417208" y="4487056"/>
            <a:ext cx="1351652" cy="553998"/>
          </a:xfrm>
          <a:prstGeom prst="rect">
            <a:avLst/>
          </a:prstGeom>
          <a:noFill/>
        </p:spPr>
        <p:txBody>
          <a:bodyPr wrap="none" rtlCol="0">
            <a:spAutoFit/>
          </a:bodyPr>
          <a:lstStyle/>
          <a:p>
            <a:pPr algn="ctr"/>
            <a:r>
              <a:rPr lang="en-US" sz="1600" b="1"/>
              <a:t>32-128 MACs</a:t>
            </a:r>
          </a:p>
          <a:p>
            <a:pPr algn="ctr"/>
            <a:r>
              <a:rPr lang="en-US" sz="1400" b="1"/>
              <a:t>200K-1M SRAM</a:t>
            </a:r>
          </a:p>
        </p:txBody>
      </p:sp>
      <p:pic>
        <p:nvPicPr>
          <p:cNvPr id="12" name="Picture 11">
            <a:extLst>
              <a:ext uri="{FF2B5EF4-FFF2-40B4-BE49-F238E27FC236}">
                <a16:creationId xmlns:a16="http://schemas.microsoft.com/office/drawing/2014/main" id="{697CB92C-31BF-D184-2790-CD80FEAABAFC}"/>
              </a:ext>
            </a:extLst>
          </p:cNvPr>
          <p:cNvPicPr>
            <a:picLocks noChangeAspect="1"/>
          </p:cNvPicPr>
          <p:nvPr/>
        </p:nvPicPr>
        <p:blipFill>
          <a:blip r:embed="rId8"/>
          <a:stretch>
            <a:fillRect/>
          </a:stretch>
        </p:blipFill>
        <p:spPr>
          <a:xfrm>
            <a:off x="3890542" y="5366358"/>
            <a:ext cx="2656598" cy="935585"/>
          </a:xfrm>
          <a:prstGeom prst="rect">
            <a:avLst/>
          </a:prstGeom>
        </p:spPr>
      </p:pic>
      <p:sp>
        <p:nvSpPr>
          <p:cNvPr id="16" name="TextBox 15">
            <a:extLst>
              <a:ext uri="{FF2B5EF4-FFF2-40B4-BE49-F238E27FC236}">
                <a16:creationId xmlns:a16="http://schemas.microsoft.com/office/drawing/2014/main" id="{DD0CD9FB-EAD6-65AC-DB89-CBFBE3FF3A29}"/>
              </a:ext>
            </a:extLst>
          </p:cNvPr>
          <p:cNvSpPr txBox="1"/>
          <p:nvPr/>
        </p:nvSpPr>
        <p:spPr>
          <a:xfrm>
            <a:off x="4460877" y="4487056"/>
            <a:ext cx="1515928" cy="769441"/>
          </a:xfrm>
          <a:prstGeom prst="rect">
            <a:avLst/>
          </a:prstGeom>
          <a:noFill/>
        </p:spPr>
        <p:txBody>
          <a:bodyPr wrap="none" rtlCol="0">
            <a:spAutoFit/>
          </a:bodyPr>
          <a:lstStyle/>
          <a:p>
            <a:pPr algn="ctr"/>
            <a:r>
              <a:rPr lang="en-US" sz="1600" b="1"/>
              <a:t>256-1024 MACs</a:t>
            </a:r>
          </a:p>
          <a:p>
            <a:pPr algn="ctr"/>
            <a:r>
              <a:rPr lang="en-US" sz="1400" b="1"/>
              <a:t>500K-4M SRAM</a:t>
            </a:r>
          </a:p>
          <a:p>
            <a:pPr algn="ctr"/>
            <a:r>
              <a:rPr lang="en-US" sz="1400" b="1"/>
              <a:t>100M-1G DRAM</a:t>
            </a:r>
          </a:p>
        </p:txBody>
      </p:sp>
      <p:pic>
        <p:nvPicPr>
          <p:cNvPr id="14" name="Picture 13">
            <a:extLst>
              <a:ext uri="{FF2B5EF4-FFF2-40B4-BE49-F238E27FC236}">
                <a16:creationId xmlns:a16="http://schemas.microsoft.com/office/drawing/2014/main" id="{5EDEF6B8-ACCC-2E9E-7DC7-6E436A654FB8}"/>
              </a:ext>
            </a:extLst>
          </p:cNvPr>
          <p:cNvPicPr>
            <a:picLocks noChangeAspect="1"/>
          </p:cNvPicPr>
          <p:nvPr/>
        </p:nvPicPr>
        <p:blipFill>
          <a:blip r:embed="rId9"/>
          <a:stretch>
            <a:fillRect/>
          </a:stretch>
        </p:blipFill>
        <p:spPr>
          <a:xfrm>
            <a:off x="7174494" y="5349740"/>
            <a:ext cx="3085754" cy="1000623"/>
          </a:xfrm>
          <a:prstGeom prst="rect">
            <a:avLst/>
          </a:prstGeom>
        </p:spPr>
      </p:pic>
      <p:sp>
        <p:nvSpPr>
          <p:cNvPr id="17" name="TextBox 16">
            <a:extLst>
              <a:ext uri="{FF2B5EF4-FFF2-40B4-BE49-F238E27FC236}">
                <a16:creationId xmlns:a16="http://schemas.microsoft.com/office/drawing/2014/main" id="{D42ADA67-2523-723D-60A8-8C3463815AF1}"/>
              </a:ext>
            </a:extLst>
          </p:cNvPr>
          <p:cNvSpPr txBox="1"/>
          <p:nvPr/>
        </p:nvSpPr>
        <p:spPr>
          <a:xfrm>
            <a:off x="8041545" y="4487056"/>
            <a:ext cx="1351652" cy="769441"/>
          </a:xfrm>
          <a:prstGeom prst="rect">
            <a:avLst/>
          </a:prstGeom>
          <a:noFill/>
        </p:spPr>
        <p:txBody>
          <a:bodyPr wrap="none" rtlCol="0">
            <a:spAutoFit/>
          </a:bodyPr>
          <a:lstStyle/>
          <a:p>
            <a:pPr algn="ctr"/>
            <a:r>
              <a:rPr lang="en-US" sz="1600" b="1"/>
              <a:t>4K-32K MACs</a:t>
            </a:r>
          </a:p>
          <a:p>
            <a:pPr algn="ctr"/>
            <a:r>
              <a:rPr lang="en-US" sz="1400" b="1"/>
              <a:t>500K-4M SRAM</a:t>
            </a:r>
          </a:p>
          <a:p>
            <a:pPr algn="ctr"/>
            <a:r>
              <a:rPr lang="en-US" sz="1400" b="1"/>
              <a:t>1G-4G DRAM</a:t>
            </a:r>
          </a:p>
        </p:txBody>
      </p:sp>
      <p:cxnSp>
        <p:nvCxnSpPr>
          <p:cNvPr id="4" name="Straight Connector 3">
            <a:extLst>
              <a:ext uri="{FF2B5EF4-FFF2-40B4-BE49-F238E27FC236}">
                <a16:creationId xmlns:a16="http://schemas.microsoft.com/office/drawing/2014/main" id="{A65270B2-7871-686E-725C-000AA8F11E93}"/>
              </a:ext>
            </a:extLst>
          </p:cNvPr>
          <p:cNvCxnSpPr>
            <a:cxnSpLocks/>
          </p:cNvCxnSpPr>
          <p:nvPr/>
        </p:nvCxnSpPr>
        <p:spPr>
          <a:xfrm>
            <a:off x="6877878" y="1542553"/>
            <a:ext cx="0" cy="3902707"/>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08F189D-CE3E-14C2-14B3-1E54AA72BBF2}"/>
              </a:ext>
            </a:extLst>
          </p:cNvPr>
          <p:cNvCxnSpPr>
            <a:cxnSpLocks/>
          </p:cNvCxnSpPr>
          <p:nvPr/>
        </p:nvCxnSpPr>
        <p:spPr>
          <a:xfrm>
            <a:off x="3649883" y="1542553"/>
            <a:ext cx="0" cy="3902707"/>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4200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B01FA-B595-906F-98B0-99505FC84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E42AB-8A93-3B3F-3CB4-9B00A0B337DB}"/>
              </a:ext>
            </a:extLst>
          </p:cNvPr>
          <p:cNvSpPr>
            <a:spLocks noGrp="1"/>
          </p:cNvSpPr>
          <p:nvPr>
            <p:ph type="title"/>
          </p:nvPr>
        </p:nvSpPr>
        <p:spPr/>
        <p:txBody>
          <a:bodyPr/>
          <a:lstStyle/>
          <a:p>
            <a:r>
              <a:rPr lang="en-US"/>
              <a:t>Common Edge AI Algorithms</a:t>
            </a:r>
            <a:br>
              <a:rPr lang="en-US"/>
            </a:br>
            <a:endParaRPr lang="en-US"/>
          </a:p>
        </p:txBody>
      </p:sp>
      <p:graphicFrame>
        <p:nvGraphicFramePr>
          <p:cNvPr id="6" name="Table 5">
            <a:extLst>
              <a:ext uri="{FF2B5EF4-FFF2-40B4-BE49-F238E27FC236}">
                <a16:creationId xmlns:a16="http://schemas.microsoft.com/office/drawing/2014/main" id="{9040366B-8941-BC9E-147B-93968747DA50}"/>
              </a:ext>
            </a:extLst>
          </p:cNvPr>
          <p:cNvGraphicFramePr>
            <a:graphicFrameLocks noGrp="1"/>
          </p:cNvGraphicFramePr>
          <p:nvPr/>
        </p:nvGraphicFramePr>
        <p:xfrm>
          <a:off x="355509" y="1238483"/>
          <a:ext cx="11400660" cy="4905182"/>
        </p:xfrm>
        <a:graphic>
          <a:graphicData uri="http://schemas.openxmlformats.org/drawingml/2006/table">
            <a:tbl>
              <a:tblPr>
                <a:tableStyleId>{F5AB1C69-6EDB-4FF4-983F-18BD219EF322}</a:tableStyleId>
              </a:tblPr>
              <a:tblGrid>
                <a:gridCol w="1959674">
                  <a:extLst>
                    <a:ext uri="{9D8B030D-6E8A-4147-A177-3AD203B41FA5}">
                      <a16:colId xmlns:a16="http://schemas.microsoft.com/office/drawing/2014/main" val="2343153171"/>
                    </a:ext>
                  </a:extLst>
                </a:gridCol>
                <a:gridCol w="4659549">
                  <a:extLst>
                    <a:ext uri="{9D8B030D-6E8A-4147-A177-3AD203B41FA5}">
                      <a16:colId xmlns:a16="http://schemas.microsoft.com/office/drawing/2014/main" val="489687875"/>
                    </a:ext>
                  </a:extLst>
                </a:gridCol>
                <a:gridCol w="4781437">
                  <a:extLst>
                    <a:ext uri="{9D8B030D-6E8A-4147-A177-3AD203B41FA5}">
                      <a16:colId xmlns:a16="http://schemas.microsoft.com/office/drawing/2014/main" val="4232893330"/>
                    </a:ext>
                  </a:extLst>
                </a:gridCol>
              </a:tblGrid>
              <a:tr h="336300">
                <a:tc>
                  <a:txBody>
                    <a:bodyPr/>
                    <a:lstStyle/>
                    <a:p>
                      <a:pPr algn="ctr"/>
                      <a:r>
                        <a:rPr lang="en-US" sz="1600" b="1">
                          <a:solidFill>
                            <a:schemeClr val="bg1"/>
                          </a:solidFill>
                        </a:rPr>
                        <a:t>Model Type</a:t>
                      </a:r>
                      <a:endParaRPr lang="en-US" sz="1600">
                        <a:solidFill>
                          <a:schemeClr val="bg1"/>
                        </a:solidFill>
                      </a:endParaRPr>
                    </a:p>
                  </a:txBody>
                  <a:tcPr marL="59470" marR="59470" marT="29735" marB="29735" anchor="ctr">
                    <a:solidFill>
                      <a:schemeClr val="accent1">
                        <a:lumMod val="75000"/>
                      </a:schemeClr>
                    </a:solidFill>
                  </a:tcPr>
                </a:tc>
                <a:tc>
                  <a:txBody>
                    <a:bodyPr/>
                    <a:lstStyle/>
                    <a:p>
                      <a:pPr algn="ctr"/>
                      <a:r>
                        <a:rPr lang="en-US" sz="1600" b="1">
                          <a:solidFill>
                            <a:schemeClr val="bg1"/>
                          </a:solidFill>
                        </a:rPr>
                        <a:t>Description</a:t>
                      </a:r>
                      <a:endParaRPr lang="en-US" sz="1600">
                        <a:solidFill>
                          <a:schemeClr val="bg1"/>
                        </a:solidFill>
                      </a:endParaRPr>
                    </a:p>
                  </a:txBody>
                  <a:tcPr marL="59470" marR="59470" marT="29735" marB="29735" anchor="ctr">
                    <a:solidFill>
                      <a:schemeClr val="accent1">
                        <a:lumMod val="75000"/>
                      </a:schemeClr>
                    </a:solidFill>
                  </a:tcPr>
                </a:tc>
                <a:tc>
                  <a:txBody>
                    <a:bodyPr/>
                    <a:lstStyle/>
                    <a:p>
                      <a:pPr algn="ctr"/>
                      <a:r>
                        <a:rPr lang="en-US" sz="1600" b="1">
                          <a:solidFill>
                            <a:schemeClr val="bg1"/>
                          </a:solidFill>
                        </a:rPr>
                        <a:t>Edge AI Suitability</a:t>
                      </a:r>
                      <a:endParaRPr lang="en-US" sz="1600">
                        <a:solidFill>
                          <a:schemeClr val="bg1"/>
                        </a:solidFill>
                      </a:endParaRPr>
                    </a:p>
                  </a:txBody>
                  <a:tcPr marL="59470" marR="59470" marT="29735" marB="29735" anchor="ctr">
                    <a:solidFill>
                      <a:schemeClr val="accent1">
                        <a:lumMod val="75000"/>
                      </a:schemeClr>
                    </a:solidFill>
                  </a:tcPr>
                </a:tc>
                <a:extLst>
                  <a:ext uri="{0D108BD9-81ED-4DB2-BD59-A6C34878D82A}">
                    <a16:rowId xmlns:a16="http://schemas.microsoft.com/office/drawing/2014/main" val="2982755600"/>
                  </a:ext>
                </a:extLst>
              </a:tr>
              <a:tr h="877024">
                <a:tc>
                  <a:txBody>
                    <a:bodyPr/>
                    <a:lstStyle/>
                    <a:p>
                      <a:pPr algn="ctr"/>
                      <a:r>
                        <a:rPr lang="en-US" sz="1600" b="1"/>
                        <a:t>Decision Trees</a:t>
                      </a:r>
                      <a:endParaRPr lang="en-US" sz="1600"/>
                    </a:p>
                  </a:txBody>
                  <a:tcPr marL="59470" marR="59470" marT="29735" marB="29735" anchor="ctr">
                    <a:solidFill>
                      <a:schemeClr val="tx1">
                        <a:lumMod val="25000"/>
                        <a:lumOff val="75000"/>
                      </a:schemeClr>
                    </a:solidFill>
                  </a:tcPr>
                </a:tc>
                <a:tc>
                  <a:txBody>
                    <a:bodyPr/>
                    <a:lstStyle/>
                    <a:p>
                      <a:pPr algn="ctr"/>
                      <a:r>
                        <a:rPr lang="en-US" sz="1600"/>
                        <a:t>Simple, interpretable models for classification tasks (e.g., detecting faults in machinery)</a:t>
                      </a:r>
                    </a:p>
                  </a:txBody>
                  <a:tcPr marL="59470" marR="59470" marT="29735" marB="29735" anchor="ctr">
                    <a:solidFill>
                      <a:schemeClr val="tx1">
                        <a:lumMod val="25000"/>
                        <a:lumOff val="75000"/>
                      </a:schemeClr>
                    </a:solidFill>
                  </a:tcPr>
                </a:tc>
                <a:tc>
                  <a:txBody>
                    <a:bodyPr/>
                    <a:lstStyle/>
                    <a:p>
                      <a:pPr algn="ctr"/>
                      <a:r>
                        <a:rPr lang="en-US" sz="1600"/>
                        <a:t>Lightweight, ideal for MCUs</a:t>
                      </a:r>
                    </a:p>
                  </a:txBody>
                  <a:tcPr marL="59470" marR="59470" marT="29735" marB="29735" anchor="ctr">
                    <a:solidFill>
                      <a:schemeClr val="tx1">
                        <a:lumMod val="25000"/>
                        <a:lumOff val="75000"/>
                      </a:schemeClr>
                    </a:solidFill>
                  </a:tcPr>
                </a:tc>
                <a:extLst>
                  <a:ext uri="{0D108BD9-81ED-4DB2-BD59-A6C34878D82A}">
                    <a16:rowId xmlns:a16="http://schemas.microsoft.com/office/drawing/2014/main" val="789146802"/>
                  </a:ext>
                </a:extLst>
              </a:tr>
              <a:tr h="640996">
                <a:tc>
                  <a:txBody>
                    <a:bodyPr/>
                    <a:lstStyle/>
                    <a:p>
                      <a:pPr algn="ctr"/>
                      <a:r>
                        <a:rPr lang="en-US" sz="1600" b="1"/>
                        <a:t>Random Forests</a:t>
                      </a:r>
                      <a:endParaRPr lang="en-US" sz="1600"/>
                    </a:p>
                  </a:txBody>
                  <a:tcPr marL="59470" marR="59470" marT="29735" marB="29735" anchor="ctr">
                    <a:solidFill>
                      <a:schemeClr val="tx1">
                        <a:lumMod val="10000"/>
                        <a:lumOff val="90000"/>
                      </a:schemeClr>
                    </a:solidFill>
                  </a:tcPr>
                </a:tc>
                <a:tc>
                  <a:txBody>
                    <a:bodyPr/>
                    <a:lstStyle/>
                    <a:p>
                      <a:pPr algn="ctr"/>
                      <a:r>
                        <a:rPr lang="en-US" sz="1600"/>
                        <a:t>Ensembles of decision trees, improving accuracy for tasks like sensor data analysis</a:t>
                      </a:r>
                    </a:p>
                  </a:txBody>
                  <a:tcPr marL="59470" marR="59470" marT="29735" marB="29735" anchor="ctr">
                    <a:solidFill>
                      <a:schemeClr val="tx1">
                        <a:lumMod val="10000"/>
                        <a:lumOff val="90000"/>
                      </a:schemeClr>
                    </a:solidFill>
                  </a:tcPr>
                </a:tc>
                <a:tc>
                  <a:txBody>
                    <a:bodyPr/>
                    <a:lstStyle/>
                    <a:p>
                      <a:pPr algn="ctr"/>
                      <a:r>
                        <a:rPr lang="en-US" sz="1600"/>
                        <a:t>Better accuracy, still feasible on MCUs</a:t>
                      </a:r>
                    </a:p>
                  </a:txBody>
                  <a:tcPr marL="59470" marR="59470" marT="29735" marB="29735" anchor="ctr">
                    <a:solidFill>
                      <a:schemeClr val="tx1">
                        <a:lumMod val="10000"/>
                        <a:lumOff val="90000"/>
                      </a:schemeClr>
                    </a:solidFill>
                  </a:tcPr>
                </a:tc>
                <a:extLst>
                  <a:ext uri="{0D108BD9-81ED-4DB2-BD59-A6C34878D82A}">
                    <a16:rowId xmlns:a16="http://schemas.microsoft.com/office/drawing/2014/main" val="685000430"/>
                  </a:ext>
                </a:extLst>
              </a:tr>
              <a:tr h="640996">
                <a:tc>
                  <a:txBody>
                    <a:bodyPr/>
                    <a:lstStyle/>
                    <a:p>
                      <a:pPr algn="ctr"/>
                      <a:r>
                        <a:rPr lang="en-US" sz="1600" b="1"/>
                        <a:t>CNNs</a:t>
                      </a:r>
                      <a:endParaRPr lang="en-US" sz="1600"/>
                    </a:p>
                  </a:txBody>
                  <a:tcPr marL="59470" marR="59470" marT="29735" marB="29735" anchor="ctr">
                    <a:solidFill>
                      <a:schemeClr val="tx1">
                        <a:lumMod val="25000"/>
                        <a:lumOff val="75000"/>
                      </a:schemeClr>
                    </a:solidFill>
                  </a:tcPr>
                </a:tc>
                <a:tc>
                  <a:txBody>
                    <a:bodyPr/>
                    <a:lstStyle/>
                    <a:p>
                      <a:pPr algn="ctr"/>
                      <a:r>
                        <a:rPr lang="en-US" sz="1600"/>
                        <a:t>Optimized for image tasks like object detection in smart cameras</a:t>
                      </a:r>
                    </a:p>
                  </a:txBody>
                  <a:tcPr marL="59470" marR="59470" marT="29735" marB="29735" anchor="ctr">
                    <a:solidFill>
                      <a:schemeClr val="tx1">
                        <a:lumMod val="25000"/>
                        <a:lumOff val="75000"/>
                      </a:schemeClr>
                    </a:solidFill>
                  </a:tcPr>
                </a:tc>
                <a:tc>
                  <a:txBody>
                    <a:bodyPr/>
                    <a:lstStyle/>
                    <a:p>
                      <a:pPr algn="ctr"/>
                      <a:r>
                        <a:rPr lang="en-US" sz="1600"/>
                        <a:t>NPUs accelerate them efficiently</a:t>
                      </a:r>
                    </a:p>
                  </a:txBody>
                  <a:tcPr marL="59470" marR="59470" marT="29735" marB="29735" anchor="ctr">
                    <a:solidFill>
                      <a:schemeClr val="tx1">
                        <a:lumMod val="25000"/>
                        <a:lumOff val="75000"/>
                      </a:schemeClr>
                    </a:solidFill>
                  </a:tcPr>
                </a:tc>
                <a:extLst>
                  <a:ext uri="{0D108BD9-81ED-4DB2-BD59-A6C34878D82A}">
                    <a16:rowId xmlns:a16="http://schemas.microsoft.com/office/drawing/2014/main" val="1928604622"/>
                  </a:ext>
                </a:extLst>
              </a:tr>
              <a:tr h="606662">
                <a:tc>
                  <a:txBody>
                    <a:bodyPr/>
                    <a:lstStyle/>
                    <a:p>
                      <a:pPr algn="ctr"/>
                      <a:r>
                        <a:rPr lang="en-US" sz="1600" b="1"/>
                        <a:t>RNNs</a:t>
                      </a:r>
                      <a:endParaRPr lang="en-US" sz="1600"/>
                    </a:p>
                  </a:txBody>
                  <a:tcPr marL="59470" marR="59470" marT="29735" marB="29735" anchor="ctr">
                    <a:solidFill>
                      <a:schemeClr val="tx1">
                        <a:lumMod val="10000"/>
                        <a:lumOff val="90000"/>
                      </a:schemeClr>
                    </a:solidFill>
                  </a:tcPr>
                </a:tc>
                <a:tc>
                  <a:txBody>
                    <a:bodyPr/>
                    <a:lstStyle/>
                    <a:p>
                      <a:pPr algn="ctr"/>
                      <a:r>
                        <a:rPr lang="en-US" sz="1600"/>
                        <a:t>Used for sequential data like time-series sensor readings</a:t>
                      </a:r>
                    </a:p>
                  </a:txBody>
                  <a:tcPr marL="59470" marR="59470" marT="29735" marB="29735" anchor="ctr">
                    <a:solidFill>
                      <a:schemeClr val="tx1">
                        <a:lumMod val="10000"/>
                        <a:lumOff val="90000"/>
                      </a:schemeClr>
                    </a:solidFill>
                  </a:tcPr>
                </a:tc>
                <a:tc>
                  <a:txBody>
                    <a:bodyPr/>
                    <a:lstStyle/>
                    <a:p>
                      <a:pPr algn="ctr"/>
                      <a:r>
                        <a:rPr lang="en-US" sz="1600"/>
                        <a:t>Less common on edge due to complexity</a:t>
                      </a:r>
                    </a:p>
                  </a:txBody>
                  <a:tcPr marL="59470" marR="59470" marT="29735" marB="29735" anchor="ctr">
                    <a:solidFill>
                      <a:schemeClr val="tx1">
                        <a:lumMod val="10000"/>
                        <a:lumOff val="90000"/>
                      </a:schemeClr>
                    </a:solidFill>
                  </a:tcPr>
                </a:tc>
                <a:extLst>
                  <a:ext uri="{0D108BD9-81ED-4DB2-BD59-A6C34878D82A}">
                    <a16:rowId xmlns:a16="http://schemas.microsoft.com/office/drawing/2014/main" val="2929539082"/>
                  </a:ext>
                </a:extLst>
              </a:tr>
              <a:tr h="1147386">
                <a:tc>
                  <a:txBody>
                    <a:bodyPr/>
                    <a:lstStyle/>
                    <a:p>
                      <a:pPr algn="ctr"/>
                      <a:r>
                        <a:rPr lang="en-US" sz="1600" b="1"/>
                        <a:t>Transformers </a:t>
                      </a:r>
                    </a:p>
                    <a:p>
                      <a:pPr algn="ctr"/>
                      <a:r>
                        <a:rPr lang="en-US" sz="1600" b="1"/>
                        <a:t>(SLMs/VLMs)</a:t>
                      </a:r>
                      <a:endParaRPr lang="en-US" sz="1600"/>
                    </a:p>
                  </a:txBody>
                  <a:tcPr marL="59470" marR="59470" marT="29735" marB="29735" anchor="ctr">
                    <a:solidFill>
                      <a:schemeClr val="tx1">
                        <a:lumMod val="25000"/>
                        <a:lumOff val="75000"/>
                      </a:schemeClr>
                    </a:solidFill>
                  </a:tcPr>
                </a:tc>
                <a:tc>
                  <a:txBody>
                    <a:bodyPr/>
                    <a:lstStyle/>
                    <a:p>
                      <a:pPr algn="ctr"/>
                      <a:r>
                        <a:rPr lang="en-US" sz="1600"/>
                        <a:t>SLMs like MobileBERT (~25M params, ~50MB) </a:t>
                      </a:r>
                    </a:p>
                    <a:p>
                      <a:pPr algn="ctr"/>
                      <a:r>
                        <a:rPr lang="en-US" sz="1600"/>
                        <a:t>VLMs like MobileCLIP (~100M params, ~200MB) </a:t>
                      </a:r>
                    </a:p>
                    <a:p>
                      <a:pPr algn="ctr"/>
                      <a:r>
                        <a:rPr lang="en-US" sz="1600"/>
                        <a:t>good for voice or image + text tasks</a:t>
                      </a:r>
                    </a:p>
                  </a:txBody>
                  <a:tcPr marL="59470" marR="59470" marT="29735" marB="29735" anchor="ctr">
                    <a:solidFill>
                      <a:schemeClr val="tx1">
                        <a:lumMod val="25000"/>
                        <a:lumOff val="75000"/>
                      </a:schemeClr>
                    </a:solidFill>
                  </a:tcPr>
                </a:tc>
                <a:tc>
                  <a:txBody>
                    <a:bodyPr/>
                    <a:lstStyle/>
                    <a:p>
                      <a:pPr algn="ctr"/>
                      <a:r>
                        <a:rPr lang="en-US" sz="1600"/>
                        <a:t>Requires memory optimization (quantization/pruning)</a:t>
                      </a:r>
                    </a:p>
                  </a:txBody>
                  <a:tcPr marL="59470" marR="59470" marT="29735" marB="29735" anchor="ctr">
                    <a:solidFill>
                      <a:schemeClr val="tx1">
                        <a:lumMod val="25000"/>
                        <a:lumOff val="75000"/>
                      </a:schemeClr>
                    </a:solidFill>
                  </a:tcPr>
                </a:tc>
                <a:extLst>
                  <a:ext uri="{0D108BD9-81ED-4DB2-BD59-A6C34878D82A}">
                    <a16:rowId xmlns:a16="http://schemas.microsoft.com/office/drawing/2014/main" val="1846336968"/>
                  </a:ext>
                </a:extLst>
              </a:tr>
              <a:tr h="655818">
                <a:tc>
                  <a:txBody>
                    <a:bodyPr/>
                    <a:lstStyle/>
                    <a:p>
                      <a:pPr algn="ctr"/>
                      <a:r>
                        <a:rPr lang="en-US" sz="1600" b="1"/>
                        <a:t>TinyML</a:t>
                      </a:r>
                      <a:endParaRPr lang="en-US" sz="1600"/>
                    </a:p>
                  </a:txBody>
                  <a:tcPr marL="59470" marR="59470" marT="29735" marB="29735" anchor="ctr">
                    <a:solidFill>
                      <a:schemeClr val="tx1">
                        <a:lumMod val="10000"/>
                        <a:lumOff val="90000"/>
                      </a:schemeClr>
                    </a:solidFill>
                  </a:tcPr>
                </a:tc>
                <a:tc>
                  <a:txBody>
                    <a:bodyPr/>
                    <a:lstStyle/>
                    <a:p>
                      <a:pPr algn="ctr"/>
                      <a:r>
                        <a:rPr lang="en-US" sz="1600"/>
                        <a:t>Framework for ultra-efficient models (quantized).</a:t>
                      </a:r>
                    </a:p>
                  </a:txBody>
                  <a:tcPr marL="59470" marR="59470" marT="29735" marB="29735" anchor="ctr">
                    <a:solidFill>
                      <a:schemeClr val="tx1">
                        <a:lumMod val="10000"/>
                        <a:lumOff val="90000"/>
                      </a:schemeClr>
                    </a:solidFill>
                  </a:tcPr>
                </a:tc>
                <a:tc>
                  <a:txBody>
                    <a:bodyPr/>
                    <a:lstStyle/>
                    <a:p>
                      <a:pPr algn="ctr"/>
                      <a:r>
                        <a:rPr lang="en-US" sz="1600"/>
                        <a:t>Designed specifically for MCUs</a:t>
                      </a:r>
                    </a:p>
                  </a:txBody>
                  <a:tcPr marL="59470" marR="59470" marT="29735" marB="29735" anchor="ctr">
                    <a:solidFill>
                      <a:schemeClr val="tx1">
                        <a:lumMod val="10000"/>
                        <a:lumOff val="90000"/>
                      </a:schemeClr>
                    </a:solidFill>
                  </a:tcPr>
                </a:tc>
                <a:extLst>
                  <a:ext uri="{0D108BD9-81ED-4DB2-BD59-A6C34878D82A}">
                    <a16:rowId xmlns:a16="http://schemas.microsoft.com/office/drawing/2014/main" val="826752134"/>
                  </a:ext>
                </a:extLst>
              </a:tr>
            </a:tbl>
          </a:graphicData>
        </a:graphic>
      </p:graphicFrame>
    </p:spTree>
    <p:extLst>
      <p:ext uri="{BB962C8B-B14F-4D97-AF65-F5344CB8AC3E}">
        <p14:creationId xmlns:p14="http://schemas.microsoft.com/office/powerpoint/2010/main" val="1879881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90873-B7DA-88CD-83E9-685DDDFB7B04}"/>
              </a:ext>
            </a:extLst>
          </p:cNvPr>
          <p:cNvSpPr>
            <a:spLocks noGrp="1"/>
          </p:cNvSpPr>
          <p:nvPr>
            <p:ph type="title"/>
          </p:nvPr>
        </p:nvSpPr>
        <p:spPr/>
        <p:txBody>
          <a:bodyPr/>
          <a:lstStyle/>
          <a:p>
            <a:r>
              <a:rPr lang="en-US"/>
              <a:t>Understanding Dataset Requirements</a:t>
            </a:r>
          </a:p>
        </p:txBody>
      </p:sp>
      <p:sp>
        <p:nvSpPr>
          <p:cNvPr id="4" name="Content Placeholder 3">
            <a:extLst>
              <a:ext uri="{FF2B5EF4-FFF2-40B4-BE49-F238E27FC236}">
                <a16:creationId xmlns:a16="http://schemas.microsoft.com/office/drawing/2014/main" id="{03E98F41-E416-CD0E-58E0-A47FA4C6DAA4}"/>
              </a:ext>
            </a:extLst>
          </p:cNvPr>
          <p:cNvSpPr>
            <a:spLocks noGrp="1"/>
          </p:cNvSpPr>
          <p:nvPr>
            <p:ph sz="quarter" idx="15"/>
          </p:nvPr>
        </p:nvSpPr>
        <p:spPr/>
        <p:txBody>
          <a:bodyPr>
            <a:normAutofit/>
          </a:bodyPr>
          <a:lstStyle/>
          <a:p>
            <a:r>
              <a:rPr lang="en-US"/>
              <a:t>Sufficient data to generalize to unseen scenarios </a:t>
            </a:r>
          </a:p>
          <a:p>
            <a:endParaRPr lang="en-US"/>
          </a:p>
        </p:txBody>
      </p:sp>
      <p:pic>
        <p:nvPicPr>
          <p:cNvPr id="6" name="Picture 2" descr="Deployed gesture recognizer">
            <a:extLst>
              <a:ext uri="{FF2B5EF4-FFF2-40B4-BE49-F238E27FC236}">
                <a16:creationId xmlns:a16="http://schemas.microsoft.com/office/drawing/2014/main" id="{B112BA84-5877-7216-C679-CF5C4B3BF3E5}"/>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tretch>
            <a:fillRect/>
          </a:stretch>
        </p:blipFill>
        <p:spPr bwMode="auto">
          <a:xfrm>
            <a:off x="355509" y="2415012"/>
            <a:ext cx="5505450" cy="32573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6718C178-59AD-9355-90C2-15156776C580}"/>
              </a:ext>
            </a:extLst>
          </p:cNvPr>
          <p:cNvSpPr txBox="1">
            <a:spLocks/>
          </p:cNvSpPr>
          <p:nvPr/>
        </p:nvSpPr>
        <p:spPr>
          <a:xfrm>
            <a:off x="6431631" y="1242091"/>
            <a:ext cx="5505846" cy="3463826"/>
          </a:xfrm>
          <a:prstGeom prst="rect">
            <a:avLst/>
          </a:prstGeom>
          <a:solidFill>
            <a:schemeClr val="accent6">
              <a:lumMod val="40000"/>
              <a:lumOff val="60000"/>
            </a:schemeClr>
          </a:solidFill>
        </p:spPr>
        <p:txBody>
          <a:bodyPr vert="horz" lIns="121888" tIns="60944" rIns="121888" bIns="60944" rtlCol="0">
            <a:normAutofit fontScale="92500" lnSpcReduction="1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a:t>Potential Bottlenecks:</a:t>
            </a:r>
          </a:p>
          <a:p>
            <a:pPr lvl="1"/>
            <a:r>
              <a:rPr lang="en-US"/>
              <a:t>Data can be difficult or impossible to acquire, ex.  motorcycle airbag deployment</a:t>
            </a:r>
          </a:p>
          <a:p>
            <a:pPr lvl="1"/>
            <a:r>
              <a:rPr lang="en-US"/>
              <a:t>Data that meets requirements for certification can be expensive</a:t>
            </a:r>
          </a:p>
          <a:p>
            <a:pPr lvl="1"/>
            <a:r>
              <a:rPr lang="en-US"/>
              <a:t>Public datasets may not cover sufficient use cases</a:t>
            </a:r>
          </a:p>
          <a:p>
            <a:pPr lvl="1"/>
            <a:endParaRPr lang="en-US"/>
          </a:p>
          <a:p>
            <a:endParaRPr lang="en-US"/>
          </a:p>
        </p:txBody>
      </p:sp>
      <p:sp>
        <p:nvSpPr>
          <p:cNvPr id="7" name="Content Placeholder 3">
            <a:extLst>
              <a:ext uri="{FF2B5EF4-FFF2-40B4-BE49-F238E27FC236}">
                <a16:creationId xmlns:a16="http://schemas.microsoft.com/office/drawing/2014/main" id="{B759BA02-99A5-9420-F338-519F8BB7894B}"/>
              </a:ext>
            </a:extLst>
          </p:cNvPr>
          <p:cNvSpPr txBox="1">
            <a:spLocks/>
          </p:cNvSpPr>
          <p:nvPr/>
        </p:nvSpPr>
        <p:spPr>
          <a:xfrm>
            <a:off x="6431631" y="4545496"/>
            <a:ext cx="5505846" cy="980661"/>
          </a:xfrm>
          <a:prstGeom prst="rect">
            <a:avLst/>
          </a:prstGeom>
        </p:spPr>
        <p:txBody>
          <a:bodyPr vert="horz" lIns="121888" tIns="60944" rIns="121888" bIns="60944" rtlCol="0">
            <a:normAutofit fontScale="92500" lnSpcReduction="2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endParaRPr lang="en-US"/>
          </a:p>
          <a:p>
            <a:r>
              <a:rPr lang="en-US"/>
              <a:t>Synthetic data may fill gaps</a:t>
            </a:r>
          </a:p>
          <a:p>
            <a:endParaRPr lang="en-US"/>
          </a:p>
        </p:txBody>
      </p:sp>
    </p:spTree>
    <p:extLst>
      <p:ext uri="{BB962C8B-B14F-4D97-AF65-F5344CB8AC3E}">
        <p14:creationId xmlns:p14="http://schemas.microsoft.com/office/powerpoint/2010/main" val="1916367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D478-B10C-AF34-7050-4B5A9F093E7B}"/>
              </a:ext>
            </a:extLst>
          </p:cNvPr>
          <p:cNvSpPr>
            <a:spLocks noGrp="1"/>
          </p:cNvSpPr>
          <p:nvPr>
            <p:ph type="title"/>
          </p:nvPr>
        </p:nvSpPr>
        <p:spPr/>
        <p:txBody>
          <a:bodyPr/>
          <a:lstStyle/>
          <a:p>
            <a:r>
              <a:rPr lang="en-US" dirty="0"/>
              <a:t>Encoded Assumptions in a Dataset</a:t>
            </a:r>
          </a:p>
        </p:txBody>
      </p:sp>
      <p:sp>
        <p:nvSpPr>
          <p:cNvPr id="3" name="Content Placeholder 2">
            <a:extLst>
              <a:ext uri="{FF2B5EF4-FFF2-40B4-BE49-F238E27FC236}">
                <a16:creationId xmlns:a16="http://schemas.microsoft.com/office/drawing/2014/main" id="{0FAAB794-ED9B-3A1D-84C0-3A72A0CF3351}"/>
              </a:ext>
            </a:extLst>
          </p:cNvPr>
          <p:cNvSpPr>
            <a:spLocks noGrp="1"/>
          </p:cNvSpPr>
          <p:nvPr>
            <p:ph sz="quarter" idx="13"/>
          </p:nvPr>
        </p:nvSpPr>
        <p:spPr>
          <a:xfrm>
            <a:off x="4621065" y="1126277"/>
            <a:ext cx="7134373" cy="5029200"/>
          </a:xfrm>
        </p:spPr>
        <p:txBody>
          <a:bodyPr>
            <a:normAutofit fontScale="62500" lnSpcReduction="20000"/>
          </a:bodyPr>
          <a:lstStyle/>
          <a:p>
            <a:pPr marL="0" indent="0">
              <a:buNone/>
            </a:pPr>
            <a:r>
              <a:rPr lang="en-US" u="sng" dirty="0"/>
              <a:t>Google’s 35 Keyword Commands Dataset</a:t>
            </a:r>
          </a:p>
          <a:p>
            <a:endParaRPr lang="en-US" dirty="0"/>
          </a:p>
          <a:p>
            <a:r>
              <a:rPr lang="en-US" dirty="0"/>
              <a:t>In real world deployment, keyword spotting systems mostly hear non-command speech</a:t>
            </a:r>
          </a:p>
          <a:p>
            <a:endParaRPr lang="en-US" dirty="0"/>
          </a:p>
          <a:p>
            <a:r>
              <a:rPr lang="en-US" dirty="0"/>
              <a:t>For each of the 35 keyword classes in the set</a:t>
            </a:r>
          </a:p>
          <a:p>
            <a:pPr lvl="1"/>
            <a:r>
              <a:rPr lang="en-US" dirty="0"/>
              <a:t>The model is trained with ~4000 examples</a:t>
            </a:r>
          </a:p>
          <a:p>
            <a:endParaRPr lang="en-US" dirty="0"/>
          </a:p>
          <a:p>
            <a:r>
              <a:rPr lang="en-US" dirty="0"/>
              <a:t>Unknown class contains 28,375 examples</a:t>
            </a:r>
          </a:p>
          <a:p>
            <a:pPr lvl="1"/>
            <a:r>
              <a:rPr lang="en-US" dirty="0"/>
              <a:t>Includes noise, non-command words</a:t>
            </a:r>
          </a:p>
          <a:p>
            <a:pPr lvl="1"/>
            <a:endParaRPr lang="en-US" dirty="0"/>
          </a:p>
          <a:p>
            <a:pPr lvl="1"/>
            <a:r>
              <a:rPr lang="en-US" dirty="0"/>
              <a:t>7:1 imbalance mirrors real-world conditions </a:t>
            </a:r>
          </a:p>
          <a:p>
            <a:pPr lvl="1"/>
            <a:endParaRPr lang="en-US" dirty="0"/>
          </a:p>
          <a:p>
            <a:pPr lvl="1"/>
            <a:r>
              <a:rPr lang="en-US" dirty="0"/>
              <a:t>Prevents models from being too eager to classify commands not in the set as one of the target keywords</a:t>
            </a:r>
          </a:p>
          <a:p>
            <a:pPr lvl="1"/>
            <a:endParaRPr lang="en-US" dirty="0"/>
          </a:p>
          <a:p>
            <a:pPr lvl="1"/>
            <a:r>
              <a:rPr lang="en-US" dirty="0"/>
              <a:t>Requires higher confidence to classify one of the target keywords</a:t>
            </a:r>
          </a:p>
        </p:txBody>
      </p:sp>
      <p:graphicFrame>
        <p:nvGraphicFramePr>
          <p:cNvPr id="4" name="Table 3">
            <a:extLst>
              <a:ext uri="{FF2B5EF4-FFF2-40B4-BE49-F238E27FC236}">
                <a16:creationId xmlns:a16="http://schemas.microsoft.com/office/drawing/2014/main" id="{D5FD884B-5A64-D6AC-A2C0-67952F442B1B}"/>
              </a:ext>
            </a:extLst>
          </p:cNvPr>
          <p:cNvGraphicFramePr>
            <a:graphicFrameLocks noGrp="1"/>
          </p:cNvGraphicFramePr>
          <p:nvPr/>
        </p:nvGraphicFramePr>
        <p:xfrm>
          <a:off x="639799" y="1126277"/>
          <a:ext cx="3495073" cy="5029200"/>
        </p:xfrm>
        <a:graphic>
          <a:graphicData uri="http://schemas.openxmlformats.org/drawingml/2006/table">
            <a:tbl>
              <a:tblPr firstRow="1" bandRow="1">
                <a:tableStyleId>{5C22544A-7EE6-4342-B048-85BDC9FD1C3A}</a:tableStyleId>
              </a:tblPr>
              <a:tblGrid>
                <a:gridCol w="1742101">
                  <a:extLst>
                    <a:ext uri="{9D8B030D-6E8A-4147-A177-3AD203B41FA5}">
                      <a16:colId xmlns:a16="http://schemas.microsoft.com/office/drawing/2014/main" val="3198732862"/>
                    </a:ext>
                  </a:extLst>
                </a:gridCol>
                <a:gridCol w="1752972">
                  <a:extLst>
                    <a:ext uri="{9D8B030D-6E8A-4147-A177-3AD203B41FA5}">
                      <a16:colId xmlns:a16="http://schemas.microsoft.com/office/drawing/2014/main" val="1375497504"/>
                    </a:ext>
                  </a:extLst>
                </a:gridCol>
              </a:tblGrid>
              <a:tr h="370840">
                <a:tc>
                  <a:txBody>
                    <a:bodyPr/>
                    <a:lstStyle/>
                    <a:p>
                      <a:pPr algn="ctr"/>
                      <a:r>
                        <a:rPr lang="en-US" dirty="0"/>
                        <a:t>Word</a:t>
                      </a:r>
                    </a:p>
                  </a:txBody>
                  <a:tcPr/>
                </a:tc>
                <a:tc>
                  <a:txBody>
                    <a:bodyPr/>
                    <a:lstStyle/>
                    <a:p>
                      <a:pPr algn="ctr"/>
                      <a:r>
                        <a:rPr lang="en-US" dirty="0"/>
                        <a:t>Utterances</a:t>
                      </a:r>
                    </a:p>
                  </a:txBody>
                  <a:tcPr/>
                </a:tc>
                <a:extLst>
                  <a:ext uri="{0D108BD9-81ED-4DB2-BD59-A6C34878D82A}">
                    <a16:rowId xmlns:a16="http://schemas.microsoft.com/office/drawing/2014/main" val="2263192857"/>
                  </a:ext>
                </a:extLst>
              </a:tr>
              <a:tr h="370840">
                <a:tc>
                  <a:txBody>
                    <a:bodyPr/>
                    <a:lstStyle/>
                    <a:p>
                      <a:pPr algn="ctr"/>
                      <a:r>
                        <a:rPr lang="en-US" dirty="0"/>
                        <a:t>Up</a:t>
                      </a:r>
                    </a:p>
                  </a:txBody>
                  <a:tcPr/>
                </a:tc>
                <a:tc>
                  <a:txBody>
                    <a:bodyPr/>
                    <a:lstStyle/>
                    <a:p>
                      <a:pPr lvl="0" algn="ctr"/>
                      <a:r>
                        <a:rPr lang="en-US" dirty="0"/>
                        <a:t>3723</a:t>
                      </a:r>
                    </a:p>
                  </a:txBody>
                  <a:tcPr/>
                </a:tc>
                <a:extLst>
                  <a:ext uri="{0D108BD9-81ED-4DB2-BD59-A6C34878D82A}">
                    <a16:rowId xmlns:a16="http://schemas.microsoft.com/office/drawing/2014/main" val="2657229963"/>
                  </a:ext>
                </a:extLst>
              </a:tr>
              <a:tr h="370840">
                <a:tc>
                  <a:txBody>
                    <a:bodyPr/>
                    <a:lstStyle/>
                    <a:p>
                      <a:pPr algn="ctr"/>
                      <a:r>
                        <a:rPr lang="en-US" dirty="0"/>
                        <a:t>Down</a:t>
                      </a:r>
                    </a:p>
                  </a:txBody>
                  <a:tcPr/>
                </a:tc>
                <a:tc>
                  <a:txBody>
                    <a:bodyPr/>
                    <a:lstStyle/>
                    <a:p>
                      <a:pPr lvl="0" algn="ctr"/>
                      <a:r>
                        <a:rPr lang="en-US" dirty="0"/>
                        <a:t>3917</a:t>
                      </a:r>
                    </a:p>
                  </a:txBody>
                  <a:tcPr/>
                </a:tc>
                <a:extLst>
                  <a:ext uri="{0D108BD9-81ED-4DB2-BD59-A6C34878D82A}">
                    <a16:rowId xmlns:a16="http://schemas.microsoft.com/office/drawing/2014/main" val="2120228563"/>
                  </a:ext>
                </a:extLst>
              </a:tr>
              <a:tr h="370840">
                <a:tc>
                  <a:txBody>
                    <a:bodyPr/>
                    <a:lstStyle/>
                    <a:p>
                      <a:pPr algn="ctr"/>
                      <a:r>
                        <a:rPr lang="en-US" dirty="0"/>
                        <a:t>Left</a:t>
                      </a:r>
                    </a:p>
                  </a:txBody>
                  <a:tcPr/>
                </a:tc>
                <a:tc>
                  <a:txBody>
                    <a:bodyPr/>
                    <a:lstStyle/>
                    <a:p>
                      <a:pPr lvl="0" algn="ctr"/>
                      <a:r>
                        <a:rPr lang="en-US" dirty="0"/>
                        <a:t>3801</a:t>
                      </a:r>
                    </a:p>
                  </a:txBody>
                  <a:tcPr/>
                </a:tc>
                <a:extLst>
                  <a:ext uri="{0D108BD9-81ED-4DB2-BD59-A6C34878D82A}">
                    <a16:rowId xmlns:a16="http://schemas.microsoft.com/office/drawing/2014/main" val="1745459347"/>
                  </a:ext>
                </a:extLst>
              </a:tr>
              <a:tr h="370840">
                <a:tc>
                  <a:txBody>
                    <a:bodyPr/>
                    <a:lstStyle/>
                    <a:p>
                      <a:pPr algn="ctr"/>
                      <a:r>
                        <a:rPr lang="en-US" dirty="0"/>
                        <a:t>Right</a:t>
                      </a:r>
                    </a:p>
                  </a:txBody>
                  <a:tcPr/>
                </a:tc>
                <a:tc>
                  <a:txBody>
                    <a:bodyPr/>
                    <a:lstStyle/>
                    <a:p>
                      <a:pPr lvl="0" algn="ctr"/>
                      <a:r>
                        <a:rPr lang="en-US" dirty="0"/>
                        <a:t>3778</a:t>
                      </a:r>
                    </a:p>
                  </a:txBody>
                  <a:tcPr/>
                </a:tc>
                <a:extLst>
                  <a:ext uri="{0D108BD9-81ED-4DB2-BD59-A6C34878D82A}">
                    <a16:rowId xmlns:a16="http://schemas.microsoft.com/office/drawing/2014/main" val="3730761503"/>
                  </a:ext>
                </a:extLst>
              </a:tr>
              <a:tr h="370840">
                <a:tc>
                  <a:txBody>
                    <a:bodyPr/>
                    <a:lstStyle/>
                    <a:p>
                      <a:pPr algn="ctr"/>
                      <a:r>
                        <a:rPr lang="en-US" dirty="0"/>
                        <a:t>Stop</a:t>
                      </a:r>
                    </a:p>
                  </a:txBody>
                  <a:tcPr/>
                </a:tc>
                <a:tc>
                  <a:txBody>
                    <a:bodyPr/>
                    <a:lstStyle/>
                    <a:p>
                      <a:pPr lvl="0" algn="ctr"/>
                      <a:r>
                        <a:rPr lang="en-US" dirty="0"/>
                        <a:t>3872</a:t>
                      </a:r>
                    </a:p>
                  </a:txBody>
                  <a:tcPr/>
                </a:tc>
                <a:extLst>
                  <a:ext uri="{0D108BD9-81ED-4DB2-BD59-A6C34878D82A}">
                    <a16:rowId xmlns:a16="http://schemas.microsoft.com/office/drawing/2014/main" val="2818651417"/>
                  </a:ext>
                </a:extLst>
              </a:tr>
              <a:tr h="370840">
                <a:tc>
                  <a:txBody>
                    <a:bodyPr/>
                    <a:lstStyle/>
                    <a:p>
                      <a:pPr algn="ctr"/>
                      <a:r>
                        <a:rPr lang="en-US" dirty="0"/>
                        <a:t>Go</a:t>
                      </a:r>
                    </a:p>
                  </a:txBody>
                  <a:tcPr/>
                </a:tc>
                <a:tc>
                  <a:txBody>
                    <a:bodyPr/>
                    <a:lstStyle/>
                    <a:p>
                      <a:pPr lvl="0" algn="ctr"/>
                      <a:r>
                        <a:rPr lang="en-US" dirty="0"/>
                        <a:t>4044</a:t>
                      </a:r>
                    </a:p>
                  </a:txBody>
                  <a:tcPr/>
                </a:tc>
                <a:extLst>
                  <a:ext uri="{0D108BD9-81ED-4DB2-BD59-A6C34878D82A}">
                    <a16:rowId xmlns:a16="http://schemas.microsoft.com/office/drawing/2014/main" val="3469941166"/>
                  </a:ext>
                </a:extLst>
              </a:tr>
              <a:tr h="370840">
                <a:tc>
                  <a:txBody>
                    <a:bodyPr/>
                    <a:lstStyle/>
                    <a:p>
                      <a:pPr algn="ctr"/>
                      <a:r>
                        <a:rPr lang="en-US" dirty="0"/>
                        <a:t>On</a:t>
                      </a:r>
                    </a:p>
                  </a:txBody>
                  <a:tcPr/>
                </a:tc>
                <a:tc>
                  <a:txBody>
                    <a:bodyPr/>
                    <a:lstStyle/>
                    <a:p>
                      <a:pPr lvl="0" algn="ctr"/>
                      <a:r>
                        <a:rPr lang="en-US" dirty="0"/>
                        <a:t>3845</a:t>
                      </a:r>
                    </a:p>
                  </a:txBody>
                  <a:tcPr/>
                </a:tc>
                <a:extLst>
                  <a:ext uri="{0D108BD9-81ED-4DB2-BD59-A6C34878D82A}">
                    <a16:rowId xmlns:a16="http://schemas.microsoft.com/office/drawing/2014/main" val="3177060526"/>
                  </a:ext>
                </a:extLst>
              </a:tr>
              <a:tr h="370840">
                <a:tc>
                  <a:txBody>
                    <a:bodyPr/>
                    <a:lstStyle/>
                    <a:p>
                      <a:pPr algn="ctr"/>
                      <a:r>
                        <a:rPr lang="en-US" dirty="0"/>
                        <a:t>Off</a:t>
                      </a:r>
                    </a:p>
                  </a:txBody>
                  <a:tcPr/>
                </a:tc>
                <a:tc>
                  <a:txBody>
                    <a:bodyPr/>
                    <a:lstStyle/>
                    <a:p>
                      <a:pPr lvl="0" algn="ctr"/>
                      <a:r>
                        <a:rPr lang="en-US" dirty="0"/>
                        <a:t>3745</a:t>
                      </a:r>
                    </a:p>
                  </a:txBody>
                  <a:tcPr/>
                </a:tc>
                <a:extLst>
                  <a:ext uri="{0D108BD9-81ED-4DB2-BD59-A6C34878D82A}">
                    <a16:rowId xmlns:a16="http://schemas.microsoft.com/office/drawing/2014/main" val="2966768820"/>
                  </a:ext>
                </a:extLst>
              </a:tr>
              <a:tr h="370840">
                <a:tc>
                  <a:txBody>
                    <a:bodyPr/>
                    <a:lstStyle/>
                    <a:p>
                      <a:pPr algn="ctr"/>
                      <a:r>
                        <a:rPr lang="en-US" dirty="0"/>
                        <a:t>…</a:t>
                      </a:r>
                    </a:p>
                  </a:txBody>
                  <a:tcPr/>
                </a:tc>
                <a:tc>
                  <a:txBody>
                    <a:bodyPr/>
                    <a:lstStyle/>
                    <a:p>
                      <a:pPr lvl="0" algn="ctr"/>
                      <a:r>
                        <a:rPr lang="en-US" dirty="0"/>
                        <a:t>…</a:t>
                      </a:r>
                    </a:p>
                  </a:txBody>
                  <a:tcPr/>
                </a:tc>
                <a:extLst>
                  <a:ext uri="{0D108BD9-81ED-4DB2-BD59-A6C34878D82A}">
                    <a16:rowId xmlns:a16="http://schemas.microsoft.com/office/drawing/2014/main" val="2514283780"/>
                  </a:ext>
                </a:extLst>
              </a:tr>
              <a:tr h="370840">
                <a:tc>
                  <a:txBody>
                    <a:bodyPr/>
                    <a:lstStyle/>
                    <a:p>
                      <a:pPr algn="ctr"/>
                      <a:r>
                        <a:rPr lang="en-US" dirty="0"/>
                        <a:t>Unknown</a:t>
                      </a:r>
                    </a:p>
                  </a:txBody>
                  <a:tcPr/>
                </a:tc>
                <a:tc>
                  <a:txBody>
                    <a:bodyPr/>
                    <a:lstStyle/>
                    <a:p>
                      <a:pPr lvl="0" algn="ctr"/>
                      <a:r>
                        <a:rPr lang="en-US" dirty="0"/>
                        <a:t>28375</a:t>
                      </a:r>
                    </a:p>
                  </a:txBody>
                  <a:tcPr/>
                </a:tc>
                <a:extLst>
                  <a:ext uri="{0D108BD9-81ED-4DB2-BD59-A6C34878D82A}">
                    <a16:rowId xmlns:a16="http://schemas.microsoft.com/office/drawing/2014/main" val="3702971725"/>
                  </a:ext>
                </a:extLst>
              </a:tr>
            </a:tbl>
          </a:graphicData>
        </a:graphic>
      </p:graphicFrame>
    </p:spTree>
    <p:extLst>
      <p:ext uri="{BB962C8B-B14F-4D97-AF65-F5344CB8AC3E}">
        <p14:creationId xmlns:p14="http://schemas.microsoft.com/office/powerpoint/2010/main" val="391543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38D8-FF39-CCE6-78DA-BEC17437F326}"/>
              </a:ext>
            </a:extLst>
          </p:cNvPr>
          <p:cNvSpPr>
            <a:spLocks noGrp="1"/>
          </p:cNvSpPr>
          <p:nvPr>
            <p:ph type="title"/>
          </p:nvPr>
        </p:nvSpPr>
        <p:spPr/>
        <p:txBody>
          <a:bodyPr/>
          <a:lstStyle/>
          <a:p>
            <a:r>
              <a:rPr lang="en-US"/>
              <a:t>Where are the bottlenecks and opportunities?</a:t>
            </a:r>
          </a:p>
        </p:txBody>
      </p:sp>
      <p:cxnSp>
        <p:nvCxnSpPr>
          <p:cNvPr id="5" name="Straight Arrow Connector 4">
            <a:extLst>
              <a:ext uri="{FF2B5EF4-FFF2-40B4-BE49-F238E27FC236}">
                <a16:creationId xmlns:a16="http://schemas.microsoft.com/office/drawing/2014/main" id="{46069F72-FD25-8B7D-C024-3C1599B82795}"/>
              </a:ext>
            </a:extLst>
          </p:cNvPr>
          <p:cNvCxnSpPr>
            <a:cxnSpLocks/>
          </p:cNvCxnSpPr>
          <p:nvPr/>
        </p:nvCxnSpPr>
        <p:spPr>
          <a:xfrm>
            <a:off x="372305" y="1863860"/>
            <a:ext cx="11463597" cy="0"/>
          </a:xfrm>
          <a:prstGeom prst="straightConnector1">
            <a:avLst/>
          </a:prstGeom>
          <a:ln w="295275">
            <a:solidFill>
              <a:schemeClr val="accent3">
                <a:lumMod val="20000"/>
                <a:lumOff val="80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E11231B-2EB3-1554-6D9E-364E217C2E23}"/>
              </a:ext>
            </a:extLst>
          </p:cNvPr>
          <p:cNvCxnSpPr>
            <a:cxnSpLocks/>
          </p:cNvCxnSpPr>
          <p:nvPr/>
        </p:nvCxnSpPr>
        <p:spPr>
          <a:xfrm>
            <a:off x="2578398" y="1003064"/>
            <a:ext cx="0" cy="5077838"/>
          </a:xfrm>
          <a:prstGeom prst="line">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FF466D4-5CD3-C984-87BB-27E1D8898200}"/>
              </a:ext>
            </a:extLst>
          </p:cNvPr>
          <p:cNvCxnSpPr>
            <a:cxnSpLocks/>
          </p:cNvCxnSpPr>
          <p:nvPr/>
        </p:nvCxnSpPr>
        <p:spPr>
          <a:xfrm>
            <a:off x="7219668" y="1003064"/>
            <a:ext cx="0" cy="5077838"/>
          </a:xfrm>
          <a:prstGeom prst="line">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B688179-E067-EDF8-927D-11E736A59256}"/>
              </a:ext>
            </a:extLst>
          </p:cNvPr>
          <p:cNvCxnSpPr>
            <a:cxnSpLocks/>
          </p:cNvCxnSpPr>
          <p:nvPr/>
        </p:nvCxnSpPr>
        <p:spPr>
          <a:xfrm>
            <a:off x="4899033" y="1003064"/>
            <a:ext cx="0" cy="5077838"/>
          </a:xfrm>
          <a:prstGeom prst="line">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FB5F538-FA99-DCB5-05D5-02E280AE54F1}"/>
              </a:ext>
            </a:extLst>
          </p:cNvPr>
          <p:cNvCxnSpPr>
            <a:cxnSpLocks/>
          </p:cNvCxnSpPr>
          <p:nvPr/>
        </p:nvCxnSpPr>
        <p:spPr>
          <a:xfrm>
            <a:off x="9540303" y="1003064"/>
            <a:ext cx="0" cy="5077838"/>
          </a:xfrm>
          <a:prstGeom prst="line">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8C4DA0E-7C5D-1118-EFF5-E00F3D0A537D}"/>
              </a:ext>
            </a:extLst>
          </p:cNvPr>
          <p:cNvSpPr txBox="1"/>
          <p:nvPr/>
        </p:nvSpPr>
        <p:spPr>
          <a:xfrm>
            <a:off x="490535" y="1219200"/>
            <a:ext cx="1852613" cy="400110"/>
          </a:xfrm>
          <a:prstGeom prst="rect">
            <a:avLst/>
          </a:prstGeom>
          <a:noFill/>
        </p:spPr>
        <p:txBody>
          <a:bodyPr wrap="square" rtlCol="0">
            <a:spAutoFit/>
          </a:bodyPr>
          <a:lstStyle/>
          <a:p>
            <a:pPr algn="ctr"/>
            <a:r>
              <a:rPr lang="en-US" sz="2000" b="1" u="sng"/>
              <a:t>Awareness</a:t>
            </a:r>
          </a:p>
        </p:txBody>
      </p:sp>
      <p:sp>
        <p:nvSpPr>
          <p:cNvPr id="16" name="TextBox 15">
            <a:extLst>
              <a:ext uri="{FF2B5EF4-FFF2-40B4-BE49-F238E27FC236}">
                <a16:creationId xmlns:a16="http://schemas.microsoft.com/office/drawing/2014/main" id="{3D65F252-2CF2-2C78-8DA4-D99FA5758651}"/>
              </a:ext>
            </a:extLst>
          </p:cNvPr>
          <p:cNvSpPr txBox="1"/>
          <p:nvPr/>
        </p:nvSpPr>
        <p:spPr>
          <a:xfrm>
            <a:off x="2812409" y="1219200"/>
            <a:ext cx="1852613" cy="400110"/>
          </a:xfrm>
          <a:prstGeom prst="rect">
            <a:avLst/>
          </a:prstGeom>
          <a:noFill/>
        </p:spPr>
        <p:txBody>
          <a:bodyPr wrap="square" rtlCol="0">
            <a:spAutoFit/>
          </a:bodyPr>
          <a:lstStyle/>
          <a:p>
            <a:pPr algn="ctr"/>
            <a:r>
              <a:rPr lang="en-US" sz="2000" b="1" u="sng"/>
              <a:t>Feasibility</a:t>
            </a:r>
          </a:p>
        </p:txBody>
      </p:sp>
      <p:sp>
        <p:nvSpPr>
          <p:cNvPr id="17" name="TextBox 16">
            <a:extLst>
              <a:ext uri="{FF2B5EF4-FFF2-40B4-BE49-F238E27FC236}">
                <a16:creationId xmlns:a16="http://schemas.microsoft.com/office/drawing/2014/main" id="{6A355295-8E5D-3A47-9B58-3E070732A0EC}"/>
              </a:ext>
            </a:extLst>
          </p:cNvPr>
          <p:cNvSpPr txBox="1"/>
          <p:nvPr/>
        </p:nvSpPr>
        <p:spPr>
          <a:xfrm>
            <a:off x="5071450" y="1219200"/>
            <a:ext cx="1914206" cy="400110"/>
          </a:xfrm>
          <a:prstGeom prst="rect">
            <a:avLst/>
          </a:prstGeom>
          <a:noFill/>
        </p:spPr>
        <p:txBody>
          <a:bodyPr wrap="square" rtlCol="0">
            <a:spAutoFit/>
          </a:bodyPr>
          <a:lstStyle/>
          <a:p>
            <a:pPr algn="ctr"/>
            <a:r>
              <a:rPr lang="en-US" sz="2000" b="1" u="sng"/>
              <a:t>Development</a:t>
            </a:r>
          </a:p>
        </p:txBody>
      </p:sp>
      <p:sp>
        <p:nvSpPr>
          <p:cNvPr id="18" name="TextBox 17">
            <a:extLst>
              <a:ext uri="{FF2B5EF4-FFF2-40B4-BE49-F238E27FC236}">
                <a16:creationId xmlns:a16="http://schemas.microsoft.com/office/drawing/2014/main" id="{C2A32EA8-D0A0-82B9-6F2B-DBC1C5DA1772}"/>
              </a:ext>
            </a:extLst>
          </p:cNvPr>
          <p:cNvSpPr txBox="1"/>
          <p:nvPr/>
        </p:nvSpPr>
        <p:spPr>
          <a:xfrm>
            <a:off x="7392084" y="1219200"/>
            <a:ext cx="1914206" cy="400110"/>
          </a:xfrm>
          <a:prstGeom prst="rect">
            <a:avLst/>
          </a:prstGeom>
          <a:noFill/>
        </p:spPr>
        <p:txBody>
          <a:bodyPr wrap="square" rtlCol="0">
            <a:spAutoFit/>
          </a:bodyPr>
          <a:lstStyle/>
          <a:p>
            <a:pPr algn="ctr"/>
            <a:r>
              <a:rPr lang="en-US" sz="2000" b="1" u="sng"/>
              <a:t>Deployment</a:t>
            </a:r>
          </a:p>
        </p:txBody>
      </p:sp>
      <p:sp>
        <p:nvSpPr>
          <p:cNvPr id="19" name="TextBox 18">
            <a:extLst>
              <a:ext uri="{FF2B5EF4-FFF2-40B4-BE49-F238E27FC236}">
                <a16:creationId xmlns:a16="http://schemas.microsoft.com/office/drawing/2014/main" id="{41B8644F-12EB-2726-F184-50F92528DD9D}"/>
              </a:ext>
            </a:extLst>
          </p:cNvPr>
          <p:cNvSpPr txBox="1"/>
          <p:nvPr/>
        </p:nvSpPr>
        <p:spPr>
          <a:xfrm>
            <a:off x="9712718" y="1219200"/>
            <a:ext cx="1650604" cy="400110"/>
          </a:xfrm>
          <a:prstGeom prst="rect">
            <a:avLst/>
          </a:prstGeom>
          <a:noFill/>
        </p:spPr>
        <p:txBody>
          <a:bodyPr wrap="square" rtlCol="0">
            <a:spAutoFit/>
          </a:bodyPr>
          <a:lstStyle/>
          <a:p>
            <a:pPr algn="ctr"/>
            <a:r>
              <a:rPr lang="en-US" sz="2000" b="1" u="sng"/>
              <a:t>Scale</a:t>
            </a:r>
          </a:p>
        </p:txBody>
      </p:sp>
      <p:sp>
        <p:nvSpPr>
          <p:cNvPr id="20" name="TextBox 19">
            <a:extLst>
              <a:ext uri="{FF2B5EF4-FFF2-40B4-BE49-F238E27FC236}">
                <a16:creationId xmlns:a16="http://schemas.microsoft.com/office/drawing/2014/main" id="{C08E51E7-4838-C810-D25A-36B0EE0C3A7B}"/>
              </a:ext>
            </a:extLst>
          </p:cNvPr>
          <p:cNvSpPr txBox="1"/>
          <p:nvPr/>
        </p:nvSpPr>
        <p:spPr>
          <a:xfrm>
            <a:off x="2897530" y="2197317"/>
            <a:ext cx="1685921" cy="1077218"/>
          </a:xfrm>
          <a:prstGeom prst="rect">
            <a:avLst/>
          </a:prstGeom>
          <a:solidFill>
            <a:schemeClr val="accent4">
              <a:lumMod val="20000"/>
              <a:lumOff val="80000"/>
            </a:schemeClr>
          </a:solidFill>
        </p:spPr>
        <p:txBody>
          <a:bodyPr wrap="square" rtlCol="0">
            <a:spAutoFit/>
          </a:bodyPr>
          <a:lstStyle/>
          <a:p>
            <a:r>
              <a:rPr lang="en-US" sz="1600" dirty="0"/>
              <a:t>Early R&amp;D stalled, engineering time and effort too large</a:t>
            </a:r>
          </a:p>
        </p:txBody>
      </p:sp>
      <p:sp>
        <p:nvSpPr>
          <p:cNvPr id="22" name="TextBox 21">
            <a:extLst>
              <a:ext uri="{FF2B5EF4-FFF2-40B4-BE49-F238E27FC236}">
                <a16:creationId xmlns:a16="http://schemas.microsoft.com/office/drawing/2014/main" id="{2CA62B90-6636-8C76-E33D-FC503E9B6680}"/>
              </a:ext>
            </a:extLst>
          </p:cNvPr>
          <p:cNvSpPr txBox="1"/>
          <p:nvPr/>
        </p:nvSpPr>
        <p:spPr>
          <a:xfrm>
            <a:off x="504828" y="2934277"/>
            <a:ext cx="1685921" cy="584775"/>
          </a:xfrm>
          <a:prstGeom prst="rect">
            <a:avLst/>
          </a:prstGeom>
          <a:solidFill>
            <a:schemeClr val="accent6">
              <a:lumMod val="20000"/>
              <a:lumOff val="80000"/>
            </a:schemeClr>
          </a:solidFill>
        </p:spPr>
        <p:txBody>
          <a:bodyPr wrap="square" rtlCol="0">
            <a:spAutoFit/>
          </a:bodyPr>
          <a:lstStyle/>
          <a:p>
            <a:r>
              <a:rPr lang="en-US" sz="1600" dirty="0"/>
              <a:t>Might not see market value yet</a:t>
            </a:r>
          </a:p>
        </p:txBody>
      </p:sp>
      <p:sp>
        <p:nvSpPr>
          <p:cNvPr id="23" name="TextBox 22">
            <a:extLst>
              <a:ext uri="{FF2B5EF4-FFF2-40B4-BE49-F238E27FC236}">
                <a16:creationId xmlns:a16="http://schemas.microsoft.com/office/drawing/2014/main" id="{829EE43B-0BBD-F663-9A6E-C70D88A45812}"/>
              </a:ext>
            </a:extLst>
          </p:cNvPr>
          <p:cNvSpPr txBox="1"/>
          <p:nvPr/>
        </p:nvSpPr>
        <p:spPr>
          <a:xfrm>
            <a:off x="504828" y="2200277"/>
            <a:ext cx="1685921" cy="584775"/>
          </a:xfrm>
          <a:prstGeom prst="rect">
            <a:avLst/>
          </a:prstGeom>
          <a:solidFill>
            <a:schemeClr val="accent6">
              <a:lumMod val="20000"/>
              <a:lumOff val="80000"/>
            </a:schemeClr>
          </a:solidFill>
        </p:spPr>
        <p:txBody>
          <a:bodyPr wrap="square" rtlCol="0">
            <a:spAutoFit/>
          </a:bodyPr>
          <a:lstStyle/>
          <a:p>
            <a:r>
              <a:rPr lang="en-US" sz="1600" dirty="0"/>
              <a:t>Unaware of Edge AI capabilities</a:t>
            </a:r>
          </a:p>
        </p:txBody>
      </p:sp>
      <p:sp>
        <p:nvSpPr>
          <p:cNvPr id="24" name="TextBox 23">
            <a:extLst>
              <a:ext uri="{FF2B5EF4-FFF2-40B4-BE49-F238E27FC236}">
                <a16:creationId xmlns:a16="http://schemas.microsoft.com/office/drawing/2014/main" id="{17175164-B896-4F32-0F06-978EDC2B78DF}"/>
              </a:ext>
            </a:extLst>
          </p:cNvPr>
          <p:cNvSpPr txBox="1"/>
          <p:nvPr/>
        </p:nvSpPr>
        <p:spPr>
          <a:xfrm>
            <a:off x="5133044" y="2200277"/>
            <a:ext cx="1914201" cy="830997"/>
          </a:xfrm>
          <a:prstGeom prst="rect">
            <a:avLst/>
          </a:prstGeom>
          <a:solidFill>
            <a:schemeClr val="accent3">
              <a:lumMod val="20000"/>
              <a:lumOff val="80000"/>
            </a:schemeClr>
          </a:solidFill>
        </p:spPr>
        <p:txBody>
          <a:bodyPr wrap="square" rtlCol="0">
            <a:spAutoFit/>
          </a:bodyPr>
          <a:lstStyle/>
          <a:p>
            <a:r>
              <a:rPr lang="en-US" sz="1600" dirty="0"/>
              <a:t>Wants AIML, but doesn’t want to develop it</a:t>
            </a:r>
          </a:p>
        </p:txBody>
      </p:sp>
      <p:sp>
        <p:nvSpPr>
          <p:cNvPr id="25" name="TextBox 24">
            <a:extLst>
              <a:ext uri="{FF2B5EF4-FFF2-40B4-BE49-F238E27FC236}">
                <a16:creationId xmlns:a16="http://schemas.microsoft.com/office/drawing/2014/main" id="{04095BA8-22BA-92A1-5512-3ACD9028FE5C}"/>
              </a:ext>
            </a:extLst>
          </p:cNvPr>
          <p:cNvSpPr txBox="1"/>
          <p:nvPr/>
        </p:nvSpPr>
        <p:spPr>
          <a:xfrm>
            <a:off x="5133044" y="3177330"/>
            <a:ext cx="1914201" cy="830997"/>
          </a:xfrm>
          <a:prstGeom prst="rect">
            <a:avLst/>
          </a:prstGeom>
          <a:solidFill>
            <a:schemeClr val="accent3">
              <a:lumMod val="20000"/>
              <a:lumOff val="80000"/>
            </a:schemeClr>
          </a:solidFill>
        </p:spPr>
        <p:txBody>
          <a:bodyPr wrap="square" rtlCol="0">
            <a:spAutoFit/>
          </a:bodyPr>
          <a:lstStyle/>
          <a:p>
            <a:r>
              <a:rPr lang="en-US" sz="1600" dirty="0"/>
              <a:t>Wants to streamline engineering pipeline for future products</a:t>
            </a:r>
          </a:p>
        </p:txBody>
      </p:sp>
      <p:sp>
        <p:nvSpPr>
          <p:cNvPr id="26" name="TextBox 25">
            <a:extLst>
              <a:ext uri="{FF2B5EF4-FFF2-40B4-BE49-F238E27FC236}">
                <a16:creationId xmlns:a16="http://schemas.microsoft.com/office/drawing/2014/main" id="{759B8F2A-9609-0ADF-ADD4-5CB9C59BAE76}"/>
              </a:ext>
            </a:extLst>
          </p:cNvPr>
          <p:cNvSpPr txBox="1"/>
          <p:nvPr/>
        </p:nvSpPr>
        <p:spPr>
          <a:xfrm>
            <a:off x="7537025" y="2200277"/>
            <a:ext cx="1769265" cy="584775"/>
          </a:xfrm>
          <a:prstGeom prst="rect">
            <a:avLst/>
          </a:prstGeom>
          <a:solidFill>
            <a:schemeClr val="accent2">
              <a:lumMod val="20000"/>
              <a:lumOff val="80000"/>
            </a:schemeClr>
          </a:solidFill>
        </p:spPr>
        <p:txBody>
          <a:bodyPr wrap="square" rtlCol="0">
            <a:spAutoFit/>
          </a:bodyPr>
          <a:lstStyle/>
          <a:p>
            <a:r>
              <a:rPr lang="en-US" sz="1600" dirty="0"/>
              <a:t>Needs help moving to production</a:t>
            </a:r>
          </a:p>
        </p:txBody>
      </p:sp>
      <p:sp>
        <p:nvSpPr>
          <p:cNvPr id="27" name="TextBox 26">
            <a:extLst>
              <a:ext uri="{FF2B5EF4-FFF2-40B4-BE49-F238E27FC236}">
                <a16:creationId xmlns:a16="http://schemas.microsoft.com/office/drawing/2014/main" id="{ABE29154-AF7B-8E97-E3CB-4424D7300015}"/>
              </a:ext>
            </a:extLst>
          </p:cNvPr>
          <p:cNvSpPr txBox="1"/>
          <p:nvPr/>
        </p:nvSpPr>
        <p:spPr>
          <a:xfrm>
            <a:off x="9774317" y="2198939"/>
            <a:ext cx="1806461" cy="1077218"/>
          </a:xfrm>
          <a:prstGeom prst="rect">
            <a:avLst/>
          </a:prstGeom>
          <a:solidFill>
            <a:schemeClr val="accent5">
              <a:lumMod val="20000"/>
              <a:lumOff val="80000"/>
            </a:schemeClr>
          </a:solidFill>
        </p:spPr>
        <p:txBody>
          <a:bodyPr wrap="square" rtlCol="0">
            <a:spAutoFit/>
          </a:bodyPr>
          <a:lstStyle/>
          <a:p>
            <a:r>
              <a:rPr lang="en-US" sz="1600" dirty="0"/>
              <a:t>Wants to integrate deployed Edge AI products into a larger system</a:t>
            </a:r>
          </a:p>
        </p:txBody>
      </p:sp>
      <p:sp>
        <p:nvSpPr>
          <p:cNvPr id="28" name="TextBox 27">
            <a:extLst>
              <a:ext uri="{FF2B5EF4-FFF2-40B4-BE49-F238E27FC236}">
                <a16:creationId xmlns:a16="http://schemas.microsoft.com/office/drawing/2014/main" id="{18D0D816-7D37-1F9B-8B15-2556E5505C46}"/>
              </a:ext>
            </a:extLst>
          </p:cNvPr>
          <p:cNvSpPr txBox="1"/>
          <p:nvPr/>
        </p:nvSpPr>
        <p:spPr>
          <a:xfrm>
            <a:off x="7537025" y="2934277"/>
            <a:ext cx="1769266" cy="1077218"/>
          </a:xfrm>
          <a:prstGeom prst="rect">
            <a:avLst/>
          </a:prstGeom>
          <a:solidFill>
            <a:schemeClr val="accent2">
              <a:lumMod val="20000"/>
              <a:lumOff val="80000"/>
            </a:schemeClr>
          </a:solidFill>
        </p:spPr>
        <p:txBody>
          <a:bodyPr wrap="square" rtlCol="0">
            <a:spAutoFit/>
          </a:bodyPr>
          <a:lstStyle/>
          <a:p>
            <a:r>
              <a:rPr lang="en-US" sz="1600" dirty="0"/>
              <a:t>Wants to be able to update models after they have been deployed</a:t>
            </a:r>
          </a:p>
        </p:txBody>
      </p:sp>
      <p:sp>
        <p:nvSpPr>
          <p:cNvPr id="29" name="TextBox 28">
            <a:extLst>
              <a:ext uri="{FF2B5EF4-FFF2-40B4-BE49-F238E27FC236}">
                <a16:creationId xmlns:a16="http://schemas.microsoft.com/office/drawing/2014/main" id="{F02F67E5-C8CA-8002-6190-7566013B4D71}"/>
              </a:ext>
            </a:extLst>
          </p:cNvPr>
          <p:cNvSpPr txBox="1"/>
          <p:nvPr/>
        </p:nvSpPr>
        <p:spPr>
          <a:xfrm>
            <a:off x="2897530" y="3423550"/>
            <a:ext cx="1685921" cy="830997"/>
          </a:xfrm>
          <a:prstGeom prst="rect">
            <a:avLst/>
          </a:prstGeom>
          <a:solidFill>
            <a:schemeClr val="accent4">
              <a:lumMod val="20000"/>
              <a:lumOff val="80000"/>
            </a:schemeClr>
          </a:solidFill>
        </p:spPr>
        <p:txBody>
          <a:bodyPr wrap="square" rtlCol="0">
            <a:spAutoFit/>
          </a:bodyPr>
          <a:lstStyle/>
          <a:p>
            <a:r>
              <a:rPr lang="en-US" sz="1600" dirty="0"/>
              <a:t>Needs proof of concept to get green light</a:t>
            </a:r>
          </a:p>
        </p:txBody>
      </p:sp>
      <p:sp>
        <p:nvSpPr>
          <p:cNvPr id="30" name="TextBox 29">
            <a:extLst>
              <a:ext uri="{FF2B5EF4-FFF2-40B4-BE49-F238E27FC236}">
                <a16:creationId xmlns:a16="http://schemas.microsoft.com/office/drawing/2014/main" id="{073688B3-B660-853C-AA11-3E6359F3524C}"/>
              </a:ext>
            </a:extLst>
          </p:cNvPr>
          <p:cNvSpPr txBox="1"/>
          <p:nvPr/>
        </p:nvSpPr>
        <p:spPr>
          <a:xfrm>
            <a:off x="2897530" y="4403562"/>
            <a:ext cx="1685921" cy="1077218"/>
          </a:xfrm>
          <a:prstGeom prst="rect">
            <a:avLst/>
          </a:prstGeom>
          <a:solidFill>
            <a:schemeClr val="accent4">
              <a:lumMod val="20000"/>
              <a:lumOff val="80000"/>
            </a:schemeClr>
          </a:solidFill>
        </p:spPr>
        <p:txBody>
          <a:bodyPr wrap="square" rtlCol="0">
            <a:spAutoFit/>
          </a:bodyPr>
          <a:lstStyle/>
          <a:p>
            <a:r>
              <a:rPr lang="en-US" sz="1600" dirty="0"/>
              <a:t>Has challenging application idea, not even sure it can be done</a:t>
            </a:r>
          </a:p>
        </p:txBody>
      </p:sp>
      <p:sp>
        <p:nvSpPr>
          <p:cNvPr id="31" name="TextBox 30">
            <a:extLst>
              <a:ext uri="{FF2B5EF4-FFF2-40B4-BE49-F238E27FC236}">
                <a16:creationId xmlns:a16="http://schemas.microsoft.com/office/drawing/2014/main" id="{3451EAD2-6133-CE9D-7B9E-4BBB0312D210}"/>
              </a:ext>
            </a:extLst>
          </p:cNvPr>
          <p:cNvSpPr txBox="1"/>
          <p:nvPr/>
        </p:nvSpPr>
        <p:spPr>
          <a:xfrm>
            <a:off x="5133043" y="4154383"/>
            <a:ext cx="1914201" cy="1077218"/>
          </a:xfrm>
          <a:prstGeom prst="rect">
            <a:avLst/>
          </a:prstGeom>
          <a:solidFill>
            <a:schemeClr val="accent3">
              <a:lumMod val="20000"/>
              <a:lumOff val="80000"/>
            </a:schemeClr>
          </a:solidFill>
        </p:spPr>
        <p:txBody>
          <a:bodyPr wrap="square" rtlCol="0">
            <a:spAutoFit/>
          </a:bodyPr>
          <a:lstStyle/>
          <a:p>
            <a:r>
              <a:rPr lang="en-US" sz="1600" dirty="0"/>
              <a:t>Has strong domain knowledge, wants a tool that is easy to use</a:t>
            </a:r>
          </a:p>
        </p:txBody>
      </p:sp>
      <p:sp>
        <p:nvSpPr>
          <p:cNvPr id="3" name="TextBox 2">
            <a:extLst>
              <a:ext uri="{FF2B5EF4-FFF2-40B4-BE49-F238E27FC236}">
                <a16:creationId xmlns:a16="http://schemas.microsoft.com/office/drawing/2014/main" id="{45151F34-CC2F-9993-5559-03151BF95322}"/>
              </a:ext>
            </a:extLst>
          </p:cNvPr>
          <p:cNvSpPr txBox="1"/>
          <p:nvPr/>
        </p:nvSpPr>
        <p:spPr>
          <a:xfrm>
            <a:off x="2897530" y="5629795"/>
            <a:ext cx="1685921" cy="830997"/>
          </a:xfrm>
          <a:prstGeom prst="rect">
            <a:avLst/>
          </a:prstGeom>
          <a:solidFill>
            <a:schemeClr val="accent4">
              <a:lumMod val="20000"/>
              <a:lumOff val="80000"/>
            </a:schemeClr>
          </a:solidFill>
        </p:spPr>
        <p:txBody>
          <a:bodyPr wrap="square" rtlCol="0">
            <a:spAutoFit/>
          </a:bodyPr>
          <a:lstStyle/>
          <a:p>
            <a:r>
              <a:rPr lang="en-US" sz="1600" dirty="0"/>
              <a:t>Is a low-cost sensor good enough?</a:t>
            </a:r>
          </a:p>
        </p:txBody>
      </p:sp>
      <p:sp>
        <p:nvSpPr>
          <p:cNvPr id="4" name="TextBox 3">
            <a:extLst>
              <a:ext uri="{FF2B5EF4-FFF2-40B4-BE49-F238E27FC236}">
                <a16:creationId xmlns:a16="http://schemas.microsoft.com/office/drawing/2014/main" id="{DCEDD3C6-DBD3-8F5B-4800-7F8ED0290172}"/>
              </a:ext>
            </a:extLst>
          </p:cNvPr>
          <p:cNvSpPr txBox="1"/>
          <p:nvPr/>
        </p:nvSpPr>
        <p:spPr>
          <a:xfrm>
            <a:off x="5133044" y="5377657"/>
            <a:ext cx="1914201" cy="1077218"/>
          </a:xfrm>
          <a:prstGeom prst="rect">
            <a:avLst/>
          </a:prstGeom>
          <a:solidFill>
            <a:schemeClr val="accent3">
              <a:lumMod val="20000"/>
              <a:lumOff val="80000"/>
            </a:schemeClr>
          </a:solidFill>
        </p:spPr>
        <p:txBody>
          <a:bodyPr wrap="square" rtlCol="0">
            <a:spAutoFit/>
          </a:bodyPr>
          <a:lstStyle/>
          <a:p>
            <a:r>
              <a:rPr lang="en-US" sz="1600" dirty="0"/>
              <a:t>Needs to develop non-camera pose estimation for privacy reasons</a:t>
            </a:r>
          </a:p>
        </p:txBody>
      </p:sp>
    </p:spTree>
    <p:extLst>
      <p:ext uri="{BB962C8B-B14F-4D97-AF65-F5344CB8AC3E}">
        <p14:creationId xmlns:p14="http://schemas.microsoft.com/office/powerpoint/2010/main" val="41268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452-97A8-B86E-11DC-90CB043C1DEE}"/>
              </a:ext>
            </a:extLst>
          </p:cNvPr>
          <p:cNvSpPr>
            <a:spLocks noGrp="1"/>
          </p:cNvSpPr>
          <p:nvPr>
            <p:ph type="title"/>
          </p:nvPr>
        </p:nvSpPr>
        <p:spPr/>
        <p:txBody>
          <a:bodyPr/>
          <a:lstStyle/>
          <a:p>
            <a:r>
              <a:rPr lang="en-US"/>
              <a:t>MPLAB ML Development Suite</a:t>
            </a:r>
          </a:p>
        </p:txBody>
      </p:sp>
      <p:sp>
        <p:nvSpPr>
          <p:cNvPr id="3" name="Content Placeholder 2">
            <a:extLst>
              <a:ext uri="{FF2B5EF4-FFF2-40B4-BE49-F238E27FC236}">
                <a16:creationId xmlns:a16="http://schemas.microsoft.com/office/drawing/2014/main" id="{DA15E6EF-4CAC-D89C-D37A-979D4CF87BE3}"/>
              </a:ext>
            </a:extLst>
          </p:cNvPr>
          <p:cNvSpPr>
            <a:spLocks noGrp="1"/>
          </p:cNvSpPr>
          <p:nvPr>
            <p:ph sz="quarter" idx="13"/>
          </p:nvPr>
        </p:nvSpPr>
        <p:spPr/>
        <p:txBody>
          <a:bodyPr>
            <a:normAutofit/>
          </a:bodyPr>
          <a:lstStyle/>
          <a:p>
            <a:r>
              <a:rPr lang="en-US"/>
              <a:t>Models</a:t>
            </a:r>
          </a:p>
          <a:p>
            <a:pPr lvl="1"/>
            <a:r>
              <a:rPr lang="en-US"/>
              <a:t>Hierarchical Clustering with Neuron Optimization</a:t>
            </a:r>
          </a:p>
          <a:p>
            <a:pPr lvl="1"/>
            <a:r>
              <a:rPr lang="en-US"/>
              <a:t>PME (Pattern Matching Engine)</a:t>
            </a:r>
          </a:p>
          <a:p>
            <a:pPr lvl="1"/>
            <a:r>
              <a:rPr lang="en-US"/>
              <a:t>TensorFlow Lite for Microcontrollers</a:t>
            </a:r>
          </a:p>
          <a:p>
            <a:pPr lvl="1"/>
            <a:r>
              <a:rPr lang="en-US"/>
              <a:t>Neuron Optimization (KNN/RBF)</a:t>
            </a:r>
          </a:p>
          <a:p>
            <a:pPr lvl="1"/>
            <a:r>
              <a:rPr lang="en-US"/>
              <a:t>Bonsai Tree Optimizer</a:t>
            </a:r>
          </a:p>
          <a:p>
            <a:pPr lvl="1"/>
            <a:r>
              <a:rPr lang="en-US"/>
              <a:t>Fully Connected Neural Network</a:t>
            </a:r>
          </a:p>
          <a:p>
            <a:pPr lvl="1"/>
            <a:r>
              <a:rPr lang="en-US"/>
              <a:t>XGBoost (Extreme Gradient Boosted Trees)</a:t>
            </a:r>
          </a:p>
          <a:p>
            <a:pPr lvl="1"/>
            <a:r>
              <a:rPr lang="en-US"/>
              <a:t>RBF with Neuron Allocation Limit</a:t>
            </a:r>
          </a:p>
          <a:p>
            <a:pPr lvl="1"/>
            <a:r>
              <a:rPr lang="en-US"/>
              <a:t>Random Forest</a:t>
            </a:r>
          </a:p>
          <a:p>
            <a:pPr lvl="1"/>
            <a:r>
              <a:rPr lang="en-US"/>
              <a:t>RBF with Neuron Allocation Optimization</a:t>
            </a:r>
          </a:p>
          <a:p>
            <a:endParaRPr lang="en-US"/>
          </a:p>
        </p:txBody>
      </p:sp>
    </p:spTree>
    <p:extLst>
      <p:ext uri="{BB962C8B-B14F-4D97-AF65-F5344CB8AC3E}">
        <p14:creationId xmlns:p14="http://schemas.microsoft.com/office/powerpoint/2010/main" val="669650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E87A-54E9-CA3E-4221-C227B19E0201}"/>
              </a:ext>
            </a:extLst>
          </p:cNvPr>
          <p:cNvSpPr>
            <a:spLocks noGrp="1"/>
          </p:cNvSpPr>
          <p:nvPr>
            <p:ph type="title"/>
          </p:nvPr>
        </p:nvSpPr>
        <p:spPr/>
        <p:txBody>
          <a:bodyPr/>
          <a:lstStyle/>
          <a:p>
            <a:r>
              <a:rPr lang="en-US" dirty="0"/>
              <a:t>OpenMV</a:t>
            </a:r>
            <a:br>
              <a:rPr lang="en-US" dirty="0"/>
            </a:br>
            <a:endParaRPr lang="en-US" dirty="0"/>
          </a:p>
        </p:txBody>
      </p:sp>
      <p:sp>
        <p:nvSpPr>
          <p:cNvPr id="3" name="Content Placeholder 2">
            <a:extLst>
              <a:ext uri="{FF2B5EF4-FFF2-40B4-BE49-F238E27FC236}">
                <a16:creationId xmlns:a16="http://schemas.microsoft.com/office/drawing/2014/main" id="{1ED2F94A-DB75-664A-8270-D1CCCEDDA53E}"/>
              </a:ext>
            </a:extLst>
          </p:cNvPr>
          <p:cNvSpPr>
            <a:spLocks noGrp="1"/>
          </p:cNvSpPr>
          <p:nvPr>
            <p:ph sz="quarter" idx="13"/>
          </p:nvPr>
        </p:nvSpPr>
        <p:spPr/>
        <p:txBody>
          <a:bodyPr>
            <a:normAutofit fontScale="85000" lnSpcReduction="10000"/>
          </a:bodyPr>
          <a:lstStyle/>
          <a:p>
            <a:r>
              <a:rPr lang="en-US" dirty="0"/>
              <a:t>Exploring vision on microcontrollers</a:t>
            </a:r>
          </a:p>
          <a:p>
            <a:pPr lvl="1"/>
            <a:r>
              <a:rPr lang="en-US" dirty="0"/>
              <a:t>Originally, at Carnegie Mellon 20 MIPS of performance</a:t>
            </a:r>
          </a:p>
          <a:p>
            <a:pPr lvl="1"/>
            <a:r>
              <a:rPr lang="en-US" dirty="0"/>
              <a:t>Started on STM32 board after school</a:t>
            </a:r>
          </a:p>
          <a:p>
            <a:pPr lvl="1"/>
            <a:r>
              <a:rPr lang="en-US" dirty="0"/>
              <a:t>The game has changed since they began</a:t>
            </a:r>
          </a:p>
          <a:p>
            <a:r>
              <a:rPr lang="en-US" dirty="0"/>
              <a:t>Power on instantly, power-off instantly </a:t>
            </a:r>
          </a:p>
          <a:p>
            <a:r>
              <a:rPr lang="en-US" dirty="0"/>
              <a:t>Pilots usually begin with NVIDA, $150 per cable, all the best high-end equipment.  Does not scale, customer will not go beyond pilot stage.</a:t>
            </a:r>
          </a:p>
          <a:p>
            <a:r>
              <a:rPr lang="en-US" dirty="0"/>
              <a:t>Stuck in high value verticals, but employ vision for stupid simple tasks</a:t>
            </a:r>
          </a:p>
          <a:p>
            <a:r>
              <a:rPr lang="en-US" dirty="0"/>
              <a:t>Light switch that can identify people walk in front of it</a:t>
            </a:r>
          </a:p>
          <a:p>
            <a:pPr lvl="1"/>
            <a:r>
              <a:rPr lang="en-US" dirty="0"/>
              <a:t>Locally, means you need performance (NPU), and battery powered</a:t>
            </a:r>
          </a:p>
          <a:p>
            <a:pPr lvl="1"/>
            <a:r>
              <a:rPr lang="en-US" dirty="0"/>
              <a:t>Even beyond cost for high end pilot, you still need power</a:t>
            </a:r>
          </a:p>
          <a:p>
            <a:pPr lvl="1"/>
            <a:r>
              <a:rPr lang="en-US" dirty="0"/>
              <a:t>AI on board, prices that are scalable</a:t>
            </a:r>
          </a:p>
          <a:p>
            <a:pPr lvl="1"/>
            <a:r>
              <a:rPr lang="en-US" dirty="0"/>
              <a:t>Int8 quantized</a:t>
            </a:r>
          </a:p>
          <a:p>
            <a:pPr marL="301752" lvl="1" indent="0">
              <a:buNone/>
            </a:pPr>
            <a:endParaRPr lang="en-US" dirty="0"/>
          </a:p>
          <a:p>
            <a:endParaRPr lang="en-US" dirty="0"/>
          </a:p>
        </p:txBody>
      </p:sp>
    </p:spTree>
    <p:extLst>
      <p:ext uri="{BB962C8B-B14F-4D97-AF65-F5344CB8AC3E}">
        <p14:creationId xmlns:p14="http://schemas.microsoft.com/office/powerpoint/2010/main" val="804397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957F-EC09-6703-74C2-3BF737F648D8}"/>
              </a:ext>
            </a:extLst>
          </p:cNvPr>
          <p:cNvSpPr>
            <a:spLocks noGrp="1"/>
          </p:cNvSpPr>
          <p:nvPr>
            <p:ph type="title"/>
          </p:nvPr>
        </p:nvSpPr>
        <p:spPr/>
        <p:txBody>
          <a:bodyPr/>
          <a:lstStyle/>
          <a:p>
            <a:r>
              <a:rPr lang="en-US" dirty="0"/>
              <a:t>Person Detection 30FPS, battery 5 years</a:t>
            </a:r>
          </a:p>
        </p:txBody>
      </p:sp>
      <p:pic>
        <p:nvPicPr>
          <p:cNvPr id="5" name="Content Placeholder 4">
            <a:extLst>
              <a:ext uri="{FF2B5EF4-FFF2-40B4-BE49-F238E27FC236}">
                <a16:creationId xmlns:a16="http://schemas.microsoft.com/office/drawing/2014/main" id="{0C4AABF4-F443-FF96-1A17-32B1A80CF2FF}"/>
              </a:ext>
            </a:extLst>
          </p:cNvPr>
          <p:cNvPicPr>
            <a:picLocks noGrp="1" noChangeAspect="1"/>
          </p:cNvPicPr>
          <p:nvPr>
            <p:ph sz="quarter" idx="13"/>
          </p:nvPr>
        </p:nvPicPr>
        <p:blipFill>
          <a:blip r:embed="rId2"/>
          <a:stretch>
            <a:fillRect/>
          </a:stretch>
        </p:blipFill>
        <p:spPr>
          <a:xfrm>
            <a:off x="1009783" y="922338"/>
            <a:ext cx="10089884" cy="5386387"/>
          </a:xfrm>
          <a:prstGeom prst="rect">
            <a:avLst/>
          </a:prstGeom>
        </p:spPr>
      </p:pic>
    </p:spTree>
    <p:extLst>
      <p:ext uri="{BB962C8B-B14F-4D97-AF65-F5344CB8AC3E}">
        <p14:creationId xmlns:p14="http://schemas.microsoft.com/office/powerpoint/2010/main" val="25050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41FF81C-C083-29C8-3442-E2CE86EBE13D}"/>
              </a:ext>
            </a:extLst>
          </p:cNvPr>
          <p:cNvCxnSpPr>
            <a:stCxn id="4" idx="6"/>
            <a:endCxn id="9" idx="2"/>
          </p:cNvCxnSpPr>
          <p:nvPr/>
        </p:nvCxnSpPr>
        <p:spPr>
          <a:xfrm>
            <a:off x="1517559" y="2341789"/>
            <a:ext cx="8865535"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9EAF20C-949A-5FAB-3D9E-84EF961BD1E7}"/>
              </a:ext>
            </a:extLst>
          </p:cNvPr>
          <p:cNvSpPr>
            <a:spLocks noGrp="1"/>
          </p:cNvSpPr>
          <p:nvPr>
            <p:ph type="title"/>
          </p:nvPr>
        </p:nvSpPr>
        <p:spPr/>
        <p:txBody>
          <a:bodyPr/>
          <a:lstStyle/>
          <a:p>
            <a:r>
              <a:rPr lang="en-US" dirty="0"/>
              <a:t>Typical PV AFD Data Collection Sequence</a:t>
            </a:r>
          </a:p>
        </p:txBody>
      </p:sp>
      <p:sp>
        <p:nvSpPr>
          <p:cNvPr id="4" name="Oval 3">
            <a:extLst>
              <a:ext uri="{FF2B5EF4-FFF2-40B4-BE49-F238E27FC236}">
                <a16:creationId xmlns:a16="http://schemas.microsoft.com/office/drawing/2014/main" id="{EAF92618-EAF2-5C39-4C7C-89D30819570B}"/>
              </a:ext>
            </a:extLst>
          </p:cNvPr>
          <p:cNvSpPr/>
          <p:nvPr/>
        </p:nvSpPr>
        <p:spPr>
          <a:xfrm>
            <a:off x="869859" y="2017939"/>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5" name="Oval 4">
            <a:extLst>
              <a:ext uri="{FF2B5EF4-FFF2-40B4-BE49-F238E27FC236}">
                <a16:creationId xmlns:a16="http://schemas.microsoft.com/office/drawing/2014/main" id="{FBB83AF7-EC30-932F-107F-9D259CEED568}"/>
              </a:ext>
            </a:extLst>
          </p:cNvPr>
          <p:cNvSpPr/>
          <p:nvPr/>
        </p:nvSpPr>
        <p:spPr>
          <a:xfrm>
            <a:off x="2772506" y="2017939"/>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6" name="Oval 5">
            <a:extLst>
              <a:ext uri="{FF2B5EF4-FFF2-40B4-BE49-F238E27FC236}">
                <a16:creationId xmlns:a16="http://schemas.microsoft.com/office/drawing/2014/main" id="{184ADE73-DD7F-64D0-ABBF-10B49711BCDB}"/>
              </a:ext>
            </a:extLst>
          </p:cNvPr>
          <p:cNvSpPr/>
          <p:nvPr/>
        </p:nvSpPr>
        <p:spPr>
          <a:xfrm>
            <a:off x="4675153" y="2017939"/>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7" name="Oval 6">
            <a:extLst>
              <a:ext uri="{FF2B5EF4-FFF2-40B4-BE49-F238E27FC236}">
                <a16:creationId xmlns:a16="http://schemas.microsoft.com/office/drawing/2014/main" id="{92A05FC7-A995-26F4-EC0B-2C7D95A5FEAF}"/>
              </a:ext>
            </a:extLst>
          </p:cNvPr>
          <p:cNvSpPr/>
          <p:nvPr/>
        </p:nvSpPr>
        <p:spPr>
          <a:xfrm>
            <a:off x="6577800" y="2008414"/>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sp>
        <p:nvSpPr>
          <p:cNvPr id="8" name="Oval 7">
            <a:extLst>
              <a:ext uri="{FF2B5EF4-FFF2-40B4-BE49-F238E27FC236}">
                <a16:creationId xmlns:a16="http://schemas.microsoft.com/office/drawing/2014/main" id="{A482DE32-0DBC-A293-1C8D-6770B88D8A85}"/>
              </a:ext>
            </a:extLst>
          </p:cNvPr>
          <p:cNvSpPr/>
          <p:nvPr/>
        </p:nvSpPr>
        <p:spPr>
          <a:xfrm>
            <a:off x="8480447" y="2008414"/>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5</a:t>
            </a:r>
          </a:p>
        </p:txBody>
      </p:sp>
      <p:sp>
        <p:nvSpPr>
          <p:cNvPr id="9" name="Oval 8">
            <a:extLst>
              <a:ext uri="{FF2B5EF4-FFF2-40B4-BE49-F238E27FC236}">
                <a16:creationId xmlns:a16="http://schemas.microsoft.com/office/drawing/2014/main" id="{504F3F6C-85AE-7A2D-2B2C-74C93E0ED78A}"/>
              </a:ext>
            </a:extLst>
          </p:cNvPr>
          <p:cNvSpPr/>
          <p:nvPr/>
        </p:nvSpPr>
        <p:spPr>
          <a:xfrm>
            <a:off x="10383094" y="2017939"/>
            <a:ext cx="647700" cy="6477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6</a:t>
            </a:r>
          </a:p>
        </p:txBody>
      </p:sp>
      <p:sp>
        <p:nvSpPr>
          <p:cNvPr id="10" name="TextBox 9">
            <a:extLst>
              <a:ext uri="{FF2B5EF4-FFF2-40B4-BE49-F238E27FC236}">
                <a16:creationId xmlns:a16="http://schemas.microsoft.com/office/drawing/2014/main" id="{60E04361-A5AC-A9C5-E04D-536900721E0E}"/>
              </a:ext>
            </a:extLst>
          </p:cNvPr>
          <p:cNvSpPr txBox="1"/>
          <p:nvPr/>
        </p:nvSpPr>
        <p:spPr>
          <a:xfrm>
            <a:off x="355509" y="2818039"/>
            <a:ext cx="1666875" cy="3323987"/>
          </a:xfrm>
          <a:prstGeom prst="rect">
            <a:avLst/>
          </a:prstGeom>
          <a:solidFill>
            <a:schemeClr val="accent1">
              <a:lumMod val="20000"/>
              <a:lumOff val="80000"/>
            </a:schemeClr>
          </a:solidFill>
        </p:spPr>
        <p:txBody>
          <a:bodyPr wrap="square" rtlCol="0">
            <a:spAutoFit/>
          </a:bodyPr>
          <a:lstStyle/>
          <a:p>
            <a:pPr algn="ctr"/>
            <a:r>
              <a:rPr lang="en-US" sz="1400" dirty="0"/>
              <a:t>dsPIC33A Bootup</a:t>
            </a:r>
          </a:p>
          <a:p>
            <a:pPr algn="ctr"/>
            <a:endParaRPr lang="en-US" sz="1400" dirty="0"/>
          </a:p>
          <a:p>
            <a:pPr algn="ctr"/>
            <a:r>
              <a:rPr lang="en-US" sz="1400" dirty="0"/>
              <a:t>Continuous Sampling</a:t>
            </a:r>
          </a:p>
          <a:p>
            <a:pPr algn="ctr"/>
            <a:endParaRPr lang="en-US" sz="1400" dirty="0"/>
          </a:p>
          <a:p>
            <a:pPr algn="ctr"/>
            <a:r>
              <a:rPr lang="en-US" sz="1400" dirty="0"/>
              <a:t>Outputs ADC readings</a:t>
            </a:r>
          </a:p>
          <a:p>
            <a:pPr algn="ctr"/>
            <a:r>
              <a:rPr lang="en-US" sz="1400" dirty="0"/>
              <a:t>12 Mbaud UART</a:t>
            </a:r>
          </a:p>
          <a:p>
            <a:pPr algn="ctr"/>
            <a:endParaRPr lang="en-US" sz="1400" dirty="0"/>
          </a:p>
          <a:p>
            <a:pPr algn="ctr"/>
            <a:r>
              <a:rPr lang="en-US" sz="1400" dirty="0"/>
              <a:t>Python Script: Buffers and writes to file</a:t>
            </a:r>
          </a:p>
          <a:p>
            <a:pPr algn="ctr"/>
            <a:r>
              <a:rPr lang="en-US" sz="1400" dirty="0" err="1"/>
              <a:t>Prvides</a:t>
            </a:r>
            <a:r>
              <a:rPr lang="en-US" sz="1400" dirty="0"/>
              <a:t> </a:t>
            </a:r>
          </a:p>
          <a:p>
            <a:pPr algn="ctr"/>
            <a:r>
              <a:rPr lang="en-US" sz="1400" dirty="0"/>
              <a:t>live plot of input</a:t>
            </a:r>
          </a:p>
          <a:p>
            <a:pPr algn="ctr"/>
            <a:endParaRPr lang="en-US" sz="1400" dirty="0"/>
          </a:p>
        </p:txBody>
      </p:sp>
      <p:sp>
        <p:nvSpPr>
          <p:cNvPr id="11" name="TextBox 10">
            <a:extLst>
              <a:ext uri="{FF2B5EF4-FFF2-40B4-BE49-F238E27FC236}">
                <a16:creationId xmlns:a16="http://schemas.microsoft.com/office/drawing/2014/main" id="{6C549A2E-63FE-B094-C86A-6DF591E9B19E}"/>
              </a:ext>
            </a:extLst>
          </p:cNvPr>
          <p:cNvSpPr txBox="1"/>
          <p:nvPr/>
        </p:nvSpPr>
        <p:spPr>
          <a:xfrm>
            <a:off x="2262918" y="2818039"/>
            <a:ext cx="1666875" cy="2462213"/>
          </a:xfrm>
          <a:prstGeom prst="rect">
            <a:avLst/>
          </a:prstGeom>
          <a:solidFill>
            <a:schemeClr val="accent1">
              <a:lumMod val="20000"/>
              <a:lumOff val="80000"/>
            </a:schemeClr>
          </a:solidFill>
        </p:spPr>
        <p:txBody>
          <a:bodyPr wrap="square" rtlCol="0">
            <a:spAutoFit/>
          </a:bodyPr>
          <a:lstStyle/>
          <a:p>
            <a:pPr algn="ctr"/>
            <a:r>
              <a:rPr lang="en-US" sz="1400" dirty="0"/>
              <a:t>Inject small current 1 A for safety purposes</a:t>
            </a:r>
          </a:p>
          <a:p>
            <a:pPr algn="ctr"/>
            <a:endParaRPr lang="en-US" sz="1400" dirty="0"/>
          </a:p>
          <a:p>
            <a:pPr algn="ctr"/>
            <a:r>
              <a:rPr lang="en-US" sz="1400" dirty="0"/>
              <a:t>Measure ADC for reference check if baud works</a:t>
            </a:r>
          </a:p>
          <a:p>
            <a:pPr algn="ctr"/>
            <a:endParaRPr lang="en-US" sz="1400" dirty="0"/>
          </a:p>
          <a:p>
            <a:pPr algn="ctr"/>
            <a:r>
              <a:rPr lang="en-US" sz="1400" dirty="0"/>
              <a:t>Reprogram with capture firmware</a:t>
            </a:r>
          </a:p>
          <a:p>
            <a:pPr algn="ctr"/>
            <a:endParaRPr lang="en-US" sz="1400" dirty="0"/>
          </a:p>
        </p:txBody>
      </p:sp>
      <p:sp>
        <p:nvSpPr>
          <p:cNvPr id="12" name="TextBox 11">
            <a:extLst>
              <a:ext uri="{FF2B5EF4-FFF2-40B4-BE49-F238E27FC236}">
                <a16:creationId xmlns:a16="http://schemas.microsoft.com/office/drawing/2014/main" id="{67AD3440-CDDA-4533-0C08-A9517ECFA5DF}"/>
              </a:ext>
            </a:extLst>
          </p:cNvPr>
          <p:cNvSpPr txBox="1"/>
          <p:nvPr/>
        </p:nvSpPr>
        <p:spPr>
          <a:xfrm>
            <a:off x="4165622" y="2818039"/>
            <a:ext cx="1666875" cy="307777"/>
          </a:xfrm>
          <a:prstGeom prst="rect">
            <a:avLst/>
          </a:prstGeom>
          <a:solidFill>
            <a:schemeClr val="accent1">
              <a:lumMod val="20000"/>
              <a:lumOff val="80000"/>
            </a:schemeClr>
          </a:solidFill>
        </p:spPr>
        <p:txBody>
          <a:bodyPr wrap="square" rtlCol="0">
            <a:spAutoFit/>
          </a:bodyPr>
          <a:lstStyle/>
          <a:p>
            <a:pPr algn="ctr"/>
            <a:r>
              <a:rPr lang="en-US" sz="1400" dirty="0"/>
              <a:t>Start arc simulation</a:t>
            </a:r>
          </a:p>
        </p:txBody>
      </p:sp>
      <p:sp>
        <p:nvSpPr>
          <p:cNvPr id="13" name="TextBox 12">
            <a:extLst>
              <a:ext uri="{FF2B5EF4-FFF2-40B4-BE49-F238E27FC236}">
                <a16:creationId xmlns:a16="http://schemas.microsoft.com/office/drawing/2014/main" id="{9B697975-4DA4-CFB2-45A0-7143C7D2F739}"/>
              </a:ext>
            </a:extLst>
          </p:cNvPr>
          <p:cNvSpPr txBox="1"/>
          <p:nvPr/>
        </p:nvSpPr>
        <p:spPr>
          <a:xfrm>
            <a:off x="6068326" y="2818039"/>
            <a:ext cx="1666875" cy="523220"/>
          </a:xfrm>
          <a:prstGeom prst="rect">
            <a:avLst/>
          </a:prstGeom>
          <a:solidFill>
            <a:schemeClr val="accent1">
              <a:lumMod val="20000"/>
              <a:lumOff val="80000"/>
            </a:schemeClr>
          </a:solidFill>
        </p:spPr>
        <p:txBody>
          <a:bodyPr wrap="square" rtlCol="0">
            <a:spAutoFit/>
          </a:bodyPr>
          <a:lstStyle/>
          <a:p>
            <a:pPr algn="ctr"/>
            <a:r>
              <a:rPr lang="en-US" sz="1400" dirty="0"/>
              <a:t>Inverter protection kicks in</a:t>
            </a:r>
          </a:p>
        </p:txBody>
      </p:sp>
      <p:sp>
        <p:nvSpPr>
          <p:cNvPr id="14" name="TextBox 13">
            <a:extLst>
              <a:ext uri="{FF2B5EF4-FFF2-40B4-BE49-F238E27FC236}">
                <a16:creationId xmlns:a16="http://schemas.microsoft.com/office/drawing/2014/main" id="{EB4C36AB-C98E-2461-520A-812BAB6D9981}"/>
              </a:ext>
            </a:extLst>
          </p:cNvPr>
          <p:cNvSpPr txBox="1"/>
          <p:nvPr/>
        </p:nvSpPr>
        <p:spPr>
          <a:xfrm>
            <a:off x="7970859" y="2818039"/>
            <a:ext cx="1666875" cy="738664"/>
          </a:xfrm>
          <a:prstGeom prst="rect">
            <a:avLst/>
          </a:prstGeom>
          <a:solidFill>
            <a:schemeClr val="accent1">
              <a:lumMod val="20000"/>
              <a:lumOff val="80000"/>
            </a:schemeClr>
          </a:solidFill>
        </p:spPr>
        <p:txBody>
          <a:bodyPr wrap="square" rtlCol="0">
            <a:spAutoFit/>
          </a:bodyPr>
          <a:lstStyle/>
          <a:p>
            <a:pPr algn="ctr"/>
            <a:r>
              <a:rPr lang="en-US" sz="1400" dirty="0"/>
              <a:t>Stop arc simulation</a:t>
            </a:r>
          </a:p>
          <a:p>
            <a:pPr algn="ctr"/>
            <a:r>
              <a:rPr lang="en-US" sz="1400" dirty="0"/>
              <a:t>to protect arc generator</a:t>
            </a:r>
          </a:p>
        </p:txBody>
      </p:sp>
      <p:sp>
        <p:nvSpPr>
          <p:cNvPr id="15" name="TextBox 14">
            <a:extLst>
              <a:ext uri="{FF2B5EF4-FFF2-40B4-BE49-F238E27FC236}">
                <a16:creationId xmlns:a16="http://schemas.microsoft.com/office/drawing/2014/main" id="{AEA3778C-40B9-B41A-6D9D-CC4335D76906}"/>
              </a:ext>
            </a:extLst>
          </p:cNvPr>
          <p:cNvSpPr txBox="1"/>
          <p:nvPr/>
        </p:nvSpPr>
        <p:spPr>
          <a:xfrm>
            <a:off x="9873392" y="2808514"/>
            <a:ext cx="1666875" cy="2246769"/>
          </a:xfrm>
          <a:prstGeom prst="rect">
            <a:avLst/>
          </a:prstGeom>
          <a:solidFill>
            <a:schemeClr val="accent1">
              <a:lumMod val="20000"/>
              <a:lumOff val="80000"/>
            </a:schemeClr>
          </a:solidFill>
        </p:spPr>
        <p:txBody>
          <a:bodyPr wrap="square" rtlCol="0">
            <a:spAutoFit/>
          </a:bodyPr>
          <a:lstStyle/>
          <a:p>
            <a:pPr algn="ctr"/>
            <a:r>
              <a:rPr lang="en-US" sz="1400" dirty="0"/>
              <a:t>Python Script</a:t>
            </a:r>
          </a:p>
          <a:p>
            <a:pPr algn="ctr"/>
            <a:r>
              <a:rPr lang="en-US" sz="1400" dirty="0"/>
              <a:t>exports to</a:t>
            </a:r>
          </a:p>
          <a:p>
            <a:pPr algn="ctr"/>
            <a:r>
              <a:rPr lang="en-US" sz="1400" dirty="0"/>
              <a:t>csv file</a:t>
            </a:r>
          </a:p>
          <a:p>
            <a:pPr algn="ctr"/>
            <a:endParaRPr lang="en-US" sz="1400" dirty="0"/>
          </a:p>
          <a:p>
            <a:pPr algn="ctr"/>
            <a:r>
              <a:rPr lang="en-US" sz="1400" dirty="0"/>
              <a:t>Files can be very large</a:t>
            </a:r>
          </a:p>
          <a:p>
            <a:pPr algn="ctr"/>
            <a:endParaRPr lang="en-US" sz="1400" dirty="0"/>
          </a:p>
          <a:p>
            <a:pPr algn="ctr"/>
            <a:r>
              <a:rPr lang="en-US" sz="1400" dirty="0"/>
              <a:t>Auto label and import into </a:t>
            </a:r>
          </a:p>
          <a:p>
            <a:pPr algn="ctr"/>
            <a:r>
              <a:rPr lang="en-US" sz="1400" dirty="0"/>
              <a:t>MPLAB ML project</a:t>
            </a:r>
          </a:p>
        </p:txBody>
      </p:sp>
      <p:sp>
        <p:nvSpPr>
          <p:cNvPr id="19" name="TextBox 18">
            <a:extLst>
              <a:ext uri="{FF2B5EF4-FFF2-40B4-BE49-F238E27FC236}">
                <a16:creationId xmlns:a16="http://schemas.microsoft.com/office/drawing/2014/main" id="{D716DA4A-1308-9BAF-3DC2-F28B35292A0A}"/>
              </a:ext>
            </a:extLst>
          </p:cNvPr>
          <p:cNvSpPr txBox="1"/>
          <p:nvPr/>
        </p:nvSpPr>
        <p:spPr>
          <a:xfrm>
            <a:off x="6433461" y="1593145"/>
            <a:ext cx="968823" cy="307777"/>
          </a:xfrm>
          <a:prstGeom prst="rect">
            <a:avLst/>
          </a:prstGeom>
          <a:solidFill>
            <a:schemeClr val="bg1"/>
          </a:solidFill>
        </p:spPr>
        <p:txBody>
          <a:bodyPr wrap="square" rtlCol="0">
            <a:spAutoFit/>
          </a:bodyPr>
          <a:lstStyle/>
          <a:p>
            <a:pPr algn="ctr"/>
            <a:r>
              <a:rPr lang="en-US" sz="1400" dirty="0">
                <a:solidFill>
                  <a:srgbClr val="3F3F3F"/>
                </a:solidFill>
              </a:rPr>
              <a:t>5 - 10 sec</a:t>
            </a:r>
          </a:p>
        </p:txBody>
      </p:sp>
      <p:sp>
        <p:nvSpPr>
          <p:cNvPr id="3" name="Rectangle: Rounded Corners 2">
            <a:extLst>
              <a:ext uri="{FF2B5EF4-FFF2-40B4-BE49-F238E27FC236}">
                <a16:creationId xmlns:a16="http://schemas.microsoft.com/office/drawing/2014/main" id="{1CC39125-AAB3-E3D2-F6FD-16053298523A}"/>
              </a:ext>
            </a:extLst>
          </p:cNvPr>
          <p:cNvSpPr/>
          <p:nvPr/>
        </p:nvSpPr>
        <p:spPr>
          <a:xfrm>
            <a:off x="4517785" y="3931898"/>
            <a:ext cx="4610362" cy="1618297"/>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dirty="0">
                <a:solidFill>
                  <a:schemeClr val="tx1"/>
                </a:solidFill>
              </a:rPr>
              <a:t>Optimal data collection depends on:</a:t>
            </a:r>
          </a:p>
          <a:p>
            <a:pPr algn="ctr"/>
            <a:endParaRPr lang="en-US" sz="1600" dirty="0">
              <a:solidFill>
                <a:schemeClr val="tx1"/>
              </a:solidFill>
            </a:endParaRPr>
          </a:p>
          <a:p>
            <a:pPr algn="ctr"/>
            <a:r>
              <a:rPr lang="en-US" sz="1600" dirty="0">
                <a:solidFill>
                  <a:schemeClr val="tx1"/>
                </a:solidFill>
              </a:rPr>
              <a:t>Time of Year</a:t>
            </a:r>
          </a:p>
          <a:p>
            <a:pPr algn="ctr"/>
            <a:r>
              <a:rPr lang="en-US" sz="1600" dirty="0">
                <a:solidFill>
                  <a:schemeClr val="tx1"/>
                </a:solidFill>
              </a:rPr>
              <a:t>Time of Day</a:t>
            </a:r>
          </a:p>
          <a:p>
            <a:pPr algn="ctr"/>
            <a:r>
              <a:rPr lang="en-US" sz="1600" dirty="0">
                <a:solidFill>
                  <a:schemeClr val="tx1"/>
                </a:solidFill>
              </a:rPr>
              <a:t>Weather Factors</a:t>
            </a:r>
          </a:p>
        </p:txBody>
      </p:sp>
      <p:cxnSp>
        <p:nvCxnSpPr>
          <p:cNvPr id="18" name="Straight Arrow Connector 17">
            <a:extLst>
              <a:ext uri="{FF2B5EF4-FFF2-40B4-BE49-F238E27FC236}">
                <a16:creationId xmlns:a16="http://schemas.microsoft.com/office/drawing/2014/main" id="{4E83A45F-6CA5-F7CF-A4E4-50DF0B0815AF}"/>
              </a:ext>
            </a:extLst>
          </p:cNvPr>
          <p:cNvCxnSpPr>
            <a:cxnSpLocks/>
            <a:stCxn id="19" idx="1"/>
          </p:cNvCxnSpPr>
          <p:nvPr/>
        </p:nvCxnSpPr>
        <p:spPr>
          <a:xfrm flipH="1">
            <a:off x="5044382" y="1747034"/>
            <a:ext cx="1389079" cy="0"/>
          </a:xfrm>
          <a:prstGeom prst="straightConnector1">
            <a:avLst/>
          </a:prstGeom>
          <a:ln>
            <a:solidFill>
              <a:srgbClr val="77777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8D2AE84-1184-B21A-1441-A7E2F955C12E}"/>
              </a:ext>
            </a:extLst>
          </p:cNvPr>
          <p:cNvCxnSpPr>
            <a:cxnSpLocks/>
            <a:stCxn id="19" idx="3"/>
          </p:cNvCxnSpPr>
          <p:nvPr/>
        </p:nvCxnSpPr>
        <p:spPr>
          <a:xfrm>
            <a:off x="7402284" y="1747034"/>
            <a:ext cx="1402012" cy="0"/>
          </a:xfrm>
          <a:prstGeom prst="straightConnector1">
            <a:avLst/>
          </a:prstGeom>
          <a:ln>
            <a:solidFill>
              <a:srgbClr val="777777"/>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Graphic 25" descr="High voltage with solid fill">
            <a:extLst>
              <a:ext uri="{FF2B5EF4-FFF2-40B4-BE49-F238E27FC236}">
                <a16:creationId xmlns:a16="http://schemas.microsoft.com/office/drawing/2014/main" id="{06D078D2-6B6E-DDBD-DC0C-3E9098BD0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088" y="881496"/>
            <a:ext cx="587829" cy="587829"/>
          </a:xfrm>
          <a:prstGeom prst="rect">
            <a:avLst/>
          </a:prstGeom>
        </p:spPr>
      </p:pic>
      <p:cxnSp>
        <p:nvCxnSpPr>
          <p:cNvPr id="28" name="Straight Connector 27">
            <a:extLst>
              <a:ext uri="{FF2B5EF4-FFF2-40B4-BE49-F238E27FC236}">
                <a16:creationId xmlns:a16="http://schemas.microsoft.com/office/drawing/2014/main" id="{7EA5E7DD-6EB3-FDAC-6117-E0021B4E006D}"/>
              </a:ext>
            </a:extLst>
          </p:cNvPr>
          <p:cNvCxnSpPr>
            <a:cxnSpLocks/>
            <a:endCxn id="6" idx="0"/>
          </p:cNvCxnSpPr>
          <p:nvPr/>
        </p:nvCxnSpPr>
        <p:spPr>
          <a:xfrm>
            <a:off x="4999003" y="1484285"/>
            <a:ext cx="0" cy="533654"/>
          </a:xfrm>
          <a:prstGeom prst="line">
            <a:avLst/>
          </a:prstGeom>
          <a:ln w="19050" cap="flat" cmpd="sng" algn="ctr">
            <a:solidFill>
              <a:srgbClr val="77777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FA87A131-D1C7-DF30-6A26-FFF34DDB3F7B}"/>
              </a:ext>
            </a:extLst>
          </p:cNvPr>
          <p:cNvCxnSpPr>
            <a:cxnSpLocks/>
          </p:cNvCxnSpPr>
          <p:nvPr/>
        </p:nvCxnSpPr>
        <p:spPr>
          <a:xfrm>
            <a:off x="8804296" y="1484285"/>
            <a:ext cx="0" cy="533654"/>
          </a:xfrm>
          <a:prstGeom prst="line">
            <a:avLst/>
          </a:prstGeom>
          <a:ln w="19050" cap="flat" cmpd="sng" algn="ctr">
            <a:solidFill>
              <a:srgbClr val="77777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3816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300E-415B-9578-F5B2-2ED1645D83ED}"/>
              </a:ext>
            </a:extLst>
          </p:cNvPr>
          <p:cNvSpPr>
            <a:spLocks noGrp="1"/>
          </p:cNvSpPr>
          <p:nvPr>
            <p:ph type="title"/>
          </p:nvPr>
        </p:nvSpPr>
        <p:spPr/>
        <p:txBody>
          <a:bodyPr/>
          <a:lstStyle/>
          <a:p>
            <a:r>
              <a:rPr lang="en-US" dirty="0"/>
              <a:t>The Industry Challenges</a:t>
            </a:r>
          </a:p>
        </p:txBody>
      </p:sp>
      <p:graphicFrame>
        <p:nvGraphicFramePr>
          <p:cNvPr id="6" name="Content Placeholder 5">
            <a:extLst>
              <a:ext uri="{FF2B5EF4-FFF2-40B4-BE49-F238E27FC236}">
                <a16:creationId xmlns:a16="http://schemas.microsoft.com/office/drawing/2014/main" id="{877C68D2-E8CF-5AE3-209C-9972358559E9}"/>
              </a:ext>
            </a:extLst>
          </p:cNvPr>
          <p:cNvGraphicFramePr>
            <a:graphicFrameLocks noGrp="1"/>
          </p:cNvGraphicFramePr>
          <p:nvPr>
            <p:ph sz="quarter" idx="13"/>
            <p:extLst>
              <p:ext uri="{D42A27DB-BD31-4B8C-83A1-F6EECF244321}">
                <p14:modId xmlns:p14="http://schemas.microsoft.com/office/powerpoint/2010/main" val="3446297104"/>
              </p:ext>
            </p:extLst>
          </p:nvPr>
        </p:nvGraphicFramePr>
        <p:xfrm>
          <a:off x="354013" y="922339"/>
          <a:ext cx="11401425" cy="4750492"/>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3F1783C2-3D3B-5B84-198A-C0F2F6D4A781}"/>
              </a:ext>
            </a:extLst>
          </p:cNvPr>
          <p:cNvSpPr/>
          <p:nvPr/>
        </p:nvSpPr>
        <p:spPr>
          <a:xfrm>
            <a:off x="354013" y="5721634"/>
            <a:ext cx="8135046" cy="7772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tx1"/>
                </a:solidFill>
              </a:rPr>
              <a:t>Source: Jeff Bier, "Key Challenges and Trends in Embedded Machine Perception," </a:t>
            </a:r>
          </a:p>
          <a:p>
            <a:r>
              <a:rPr lang="en-US" sz="1200" dirty="0">
                <a:solidFill>
                  <a:schemeClr val="tx1"/>
                </a:solidFill>
              </a:rPr>
              <a:t>Embedded World North America, November 2025</a:t>
            </a:r>
          </a:p>
          <a:p>
            <a:r>
              <a:rPr lang="en-US" sz="1200" dirty="0">
                <a:solidFill>
                  <a:schemeClr val="tx1"/>
                </a:solidFill>
              </a:rPr>
              <a:t>© 2025 Edge AI and Vision Alliance. Used for educational purposes.</a:t>
            </a:r>
          </a:p>
        </p:txBody>
      </p:sp>
    </p:spTree>
    <p:extLst>
      <p:ext uri="{BB962C8B-B14F-4D97-AF65-F5344CB8AC3E}">
        <p14:creationId xmlns:p14="http://schemas.microsoft.com/office/powerpoint/2010/main" val="236472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2853-CA21-588B-88DB-5DB16C2CEC6C}"/>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D6D31083-25C4-0F2E-2220-BD5B57BDABF7}"/>
              </a:ext>
            </a:extLst>
          </p:cNvPr>
          <p:cNvSpPr/>
          <p:nvPr/>
        </p:nvSpPr>
        <p:spPr>
          <a:xfrm>
            <a:off x="7853680" y="1060532"/>
            <a:ext cx="3082894" cy="2522264"/>
          </a:xfrm>
          <a:prstGeom prst="roundRect">
            <a:avLst>
              <a:gd name="adj" fmla="val 5563"/>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ounded Rectangle 11">
            <a:extLst>
              <a:ext uri="{FF2B5EF4-FFF2-40B4-BE49-F238E27FC236}">
                <a16:creationId xmlns:a16="http://schemas.microsoft.com/office/drawing/2014/main" id="{10D9873C-0141-3F35-FD60-CFA662CFCCD7}"/>
              </a:ext>
            </a:extLst>
          </p:cNvPr>
          <p:cNvSpPr/>
          <p:nvPr/>
        </p:nvSpPr>
        <p:spPr>
          <a:xfrm>
            <a:off x="4375210" y="1060532"/>
            <a:ext cx="3082894" cy="2522264"/>
          </a:xfrm>
          <a:prstGeom prst="roundRect">
            <a:avLst>
              <a:gd name="adj" fmla="val 5563"/>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itle 29">
            <a:extLst>
              <a:ext uri="{FF2B5EF4-FFF2-40B4-BE49-F238E27FC236}">
                <a16:creationId xmlns:a16="http://schemas.microsoft.com/office/drawing/2014/main" id="{2345C1B2-AF9A-AB35-676C-3EDCF2A7CB47}"/>
              </a:ext>
            </a:extLst>
          </p:cNvPr>
          <p:cNvSpPr>
            <a:spLocks noGrp="1"/>
          </p:cNvSpPr>
          <p:nvPr>
            <p:ph type="title"/>
          </p:nvPr>
        </p:nvSpPr>
        <p:spPr/>
        <p:txBody>
          <a:bodyPr/>
          <a:lstStyle/>
          <a:p>
            <a:r>
              <a:rPr lang="en-US" dirty="0"/>
              <a:t>Three Broad Categories of Edge AI</a:t>
            </a:r>
          </a:p>
        </p:txBody>
      </p:sp>
      <p:graphicFrame>
        <p:nvGraphicFramePr>
          <p:cNvPr id="10" name="Content Placeholder 2">
            <a:extLst>
              <a:ext uri="{FF2B5EF4-FFF2-40B4-BE49-F238E27FC236}">
                <a16:creationId xmlns:a16="http://schemas.microsoft.com/office/drawing/2014/main" id="{70BAB5A0-176C-6417-4943-5176E2E1DFF3}"/>
              </a:ext>
            </a:extLst>
          </p:cNvPr>
          <p:cNvGraphicFramePr>
            <a:graphicFrameLocks noGrp="1"/>
          </p:cNvGraphicFramePr>
          <p:nvPr>
            <p:ph sz="quarter" idx="13"/>
          </p:nvPr>
        </p:nvGraphicFramePr>
        <p:xfrm>
          <a:off x="75733" y="3830853"/>
          <a:ext cx="11719010" cy="2494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4A6F42E-0361-AD4F-BDEC-CE14C9AB6095}"/>
              </a:ext>
            </a:extLst>
          </p:cNvPr>
          <p:cNvSpPr>
            <a:spLocks noGrp="1"/>
          </p:cNvSpPr>
          <p:nvPr>
            <p:ph type="sldNum" sz="quarter" idx="11"/>
          </p:nvPr>
        </p:nvSpPr>
        <p:spPr>
          <a:xfrm>
            <a:off x="75733" y="6413761"/>
            <a:ext cx="541052" cy="365125"/>
          </a:xfrm>
          <a:prstGeom prst="rect">
            <a:avLst/>
          </a:prstGeom>
        </p:spPr>
        <p:txBody>
          <a:bodyPr vert="horz" lIns="121888" tIns="60944" rIns="121888" bIns="60944" rtlCol="0" anchor="ctr">
            <a:normAutofit/>
          </a:bodyPr>
          <a:lstStyle>
            <a:defPPr>
              <a:defRPr lang="en-US"/>
            </a:defPPr>
            <a:lvl1pPr marL="0" algn="l" defTabSz="609443" rtl="0" eaLnBrk="1" latinLnBrk="0" hangingPunct="1">
              <a:defRPr sz="1300" kern="1200">
                <a:solidFill>
                  <a:schemeClr val="tx1">
                    <a:tint val="75000"/>
                  </a:schemeClr>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r">
              <a:spcAft>
                <a:spcPts val="600"/>
              </a:spcAft>
            </a:pPr>
            <a:fld id="{8C966FB5-52B7-6949-B0A0-AF71D5B5D070}" type="slidenum">
              <a:rPr lang="en-US" smtClean="0"/>
              <a:pPr algn="r">
                <a:spcAft>
                  <a:spcPts val="600"/>
                </a:spcAft>
              </a:pPr>
              <a:t>5</a:t>
            </a:fld>
            <a:endParaRPr lang="en-US"/>
          </a:p>
        </p:txBody>
      </p:sp>
      <p:sp>
        <p:nvSpPr>
          <p:cNvPr id="5" name="Rounded Rectangle 4">
            <a:extLst>
              <a:ext uri="{FF2B5EF4-FFF2-40B4-BE49-F238E27FC236}">
                <a16:creationId xmlns:a16="http://schemas.microsoft.com/office/drawing/2014/main" id="{CA8788C4-B140-162E-D318-4ADF8964A868}"/>
              </a:ext>
            </a:extLst>
          </p:cNvPr>
          <p:cNvSpPr/>
          <p:nvPr/>
        </p:nvSpPr>
        <p:spPr>
          <a:xfrm>
            <a:off x="879424" y="1060532"/>
            <a:ext cx="3082894" cy="2522264"/>
          </a:xfrm>
          <a:prstGeom prst="roundRect">
            <a:avLst>
              <a:gd name="adj" fmla="val 5563"/>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1">
            <a:extLst>
              <a:ext uri="{FF2B5EF4-FFF2-40B4-BE49-F238E27FC236}">
                <a16:creationId xmlns:a16="http://schemas.microsoft.com/office/drawing/2014/main" id="{7F09A96E-E3B2-DF0C-DEFD-8EF4F1BD4D9B}"/>
              </a:ext>
            </a:extLst>
          </p:cNvPr>
          <p:cNvGraphicFramePr>
            <a:graphicFrameLocks/>
          </p:cNvGraphicFramePr>
          <p:nvPr/>
        </p:nvGraphicFramePr>
        <p:xfrm>
          <a:off x="703539" y="1028498"/>
          <a:ext cx="10426236" cy="13695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Content Placeholder 2">
            <a:extLst>
              <a:ext uri="{FF2B5EF4-FFF2-40B4-BE49-F238E27FC236}">
                <a16:creationId xmlns:a16="http://schemas.microsoft.com/office/drawing/2014/main" id="{15FD312A-2712-A62B-A3B5-43ED8486BC3B}"/>
              </a:ext>
            </a:extLst>
          </p:cNvPr>
          <p:cNvGraphicFramePr>
            <a:graphicFrameLocks/>
          </p:cNvGraphicFramePr>
          <p:nvPr/>
        </p:nvGraphicFramePr>
        <p:xfrm>
          <a:off x="844087" y="2363488"/>
          <a:ext cx="3082894" cy="114834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Content Placeholder 2">
            <a:extLst>
              <a:ext uri="{FF2B5EF4-FFF2-40B4-BE49-F238E27FC236}">
                <a16:creationId xmlns:a16="http://schemas.microsoft.com/office/drawing/2014/main" id="{CD571BA1-3AC0-E707-967B-8BCFB019C27E}"/>
              </a:ext>
            </a:extLst>
          </p:cNvPr>
          <p:cNvGraphicFramePr>
            <a:graphicFrameLocks/>
          </p:cNvGraphicFramePr>
          <p:nvPr/>
        </p:nvGraphicFramePr>
        <p:xfrm>
          <a:off x="4879367" y="2355336"/>
          <a:ext cx="1987825" cy="12274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Content Placeholder 2">
            <a:extLst>
              <a:ext uri="{FF2B5EF4-FFF2-40B4-BE49-F238E27FC236}">
                <a16:creationId xmlns:a16="http://schemas.microsoft.com/office/drawing/2014/main" id="{ACEB10E4-C653-6E48-DB00-1FB05AF68340}"/>
              </a:ext>
            </a:extLst>
          </p:cNvPr>
          <p:cNvGraphicFramePr>
            <a:graphicFrameLocks/>
          </p:cNvGraphicFramePr>
          <p:nvPr/>
        </p:nvGraphicFramePr>
        <p:xfrm>
          <a:off x="7889017" y="2347493"/>
          <a:ext cx="3012221" cy="117279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350107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CC4C4D-D199-47C3-582F-1A4458C56F20}"/>
              </a:ext>
            </a:extLst>
          </p:cNvPr>
          <p:cNvSpPr>
            <a:spLocks noGrp="1"/>
          </p:cNvSpPr>
          <p:nvPr>
            <p:ph type="title"/>
          </p:nvPr>
        </p:nvSpPr>
        <p:spPr/>
        <p:txBody>
          <a:bodyPr/>
          <a:lstStyle/>
          <a:p>
            <a:r>
              <a:rPr lang="en-US" dirty="0"/>
              <a:t>What is an Arc Fault</a:t>
            </a:r>
          </a:p>
        </p:txBody>
      </p:sp>
      <p:pic>
        <p:nvPicPr>
          <p:cNvPr id="1026" name="Picture 2" descr="AFCI Breakers - What you need to know about AFCI Breakers">
            <a:extLst>
              <a:ext uri="{FF2B5EF4-FFF2-40B4-BE49-F238E27FC236}">
                <a16:creationId xmlns:a16="http://schemas.microsoft.com/office/drawing/2014/main" id="{1BB6B428-7E24-ADD4-0EE7-E30CBF47DAAB}"/>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tretch>
            <a:fillRect/>
          </a:stretch>
        </p:blipFill>
        <p:spPr bwMode="auto">
          <a:xfrm>
            <a:off x="8046720" y="1090669"/>
            <a:ext cx="3577310" cy="212833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7B52B8AD-1AE2-7940-6FA1-B37F785A0083}"/>
              </a:ext>
            </a:extLst>
          </p:cNvPr>
          <p:cNvSpPr>
            <a:spLocks noGrp="1"/>
          </p:cNvSpPr>
          <p:nvPr>
            <p:ph sz="quarter" idx="16"/>
          </p:nvPr>
        </p:nvSpPr>
        <p:spPr>
          <a:xfrm>
            <a:off x="355509" y="1090669"/>
            <a:ext cx="7691212" cy="5374678"/>
          </a:xfrm>
        </p:spPr>
        <p:txBody>
          <a:bodyPr>
            <a:normAutofit fontScale="62500" lnSpcReduction="20000"/>
          </a:bodyPr>
          <a:lstStyle/>
          <a:p>
            <a:r>
              <a:rPr lang="en-US" dirty="0"/>
              <a:t>Unintended electrical discharge that jumps across a gap</a:t>
            </a:r>
          </a:p>
          <a:p>
            <a:endParaRPr lang="en-US" dirty="0"/>
          </a:p>
          <a:p>
            <a:r>
              <a:rPr lang="en-US" dirty="0"/>
              <a:t>Happens when damaged, degraded insulation creates a low impedance path that allows electrical current to arc through the air</a:t>
            </a:r>
          </a:p>
          <a:p>
            <a:endParaRPr lang="en-US" dirty="0"/>
          </a:p>
          <a:p>
            <a:r>
              <a:rPr lang="en-US" dirty="0"/>
              <a:t>Extremely high temperatures (exceeding 10,000° F) sufficient to ignite surrounding materials</a:t>
            </a:r>
          </a:p>
          <a:p>
            <a:endParaRPr lang="en-US" dirty="0"/>
          </a:p>
          <a:p>
            <a:r>
              <a:rPr lang="en-US" dirty="0"/>
              <a:t>Often in concealed locations: walls, attics, crawlspaces  </a:t>
            </a:r>
          </a:p>
          <a:p>
            <a:endParaRPr lang="en-US" dirty="0"/>
          </a:p>
          <a:p>
            <a:r>
              <a:rPr lang="en-US" dirty="0"/>
              <a:t>Insulation damage can be from rodents, nail/screw penetration, natural aging, physical stress on wiring</a:t>
            </a:r>
          </a:p>
          <a:p>
            <a:endParaRPr lang="en-US" dirty="0"/>
          </a:p>
          <a:p>
            <a:r>
              <a:rPr lang="en-US" dirty="0"/>
              <a:t>AFCI’s were introduced in 1997 to mitigate these events</a:t>
            </a:r>
          </a:p>
          <a:p>
            <a:endParaRPr lang="en-US" dirty="0"/>
          </a:p>
          <a:p>
            <a:r>
              <a:rPr lang="en-US" dirty="0"/>
              <a:t>Rule based methods heavily bias towards not missing arc events</a:t>
            </a:r>
          </a:p>
          <a:p>
            <a:endParaRPr lang="en-US" dirty="0"/>
          </a:p>
          <a:p>
            <a:r>
              <a:rPr lang="en-US" dirty="0"/>
              <a:t>AIML helps reduce false positives from benign events</a:t>
            </a:r>
          </a:p>
        </p:txBody>
      </p:sp>
      <p:pic>
        <p:nvPicPr>
          <p:cNvPr id="5" name="Picture 4">
            <a:extLst>
              <a:ext uri="{FF2B5EF4-FFF2-40B4-BE49-F238E27FC236}">
                <a16:creationId xmlns:a16="http://schemas.microsoft.com/office/drawing/2014/main" id="{ED75A277-0CB3-681C-3633-E12B649E2A36}"/>
              </a:ext>
            </a:extLst>
          </p:cNvPr>
          <p:cNvPicPr>
            <a:picLocks noChangeAspect="1"/>
          </p:cNvPicPr>
          <p:nvPr/>
        </p:nvPicPr>
        <p:blipFill>
          <a:blip r:embed="rId3"/>
          <a:stretch>
            <a:fillRect/>
          </a:stretch>
        </p:blipFill>
        <p:spPr>
          <a:xfrm>
            <a:off x="7958118" y="3219002"/>
            <a:ext cx="3798052" cy="2960686"/>
          </a:xfrm>
          <a:prstGeom prst="rect">
            <a:avLst/>
          </a:prstGeom>
        </p:spPr>
      </p:pic>
    </p:spTree>
    <p:extLst>
      <p:ext uri="{BB962C8B-B14F-4D97-AF65-F5344CB8AC3E}">
        <p14:creationId xmlns:p14="http://schemas.microsoft.com/office/powerpoint/2010/main" val="278363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B60E0C9-54BC-D454-B6D9-0BBA3F90CF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1" t="6190" r="7277" b="7984"/>
          <a:stretch>
            <a:fillRect/>
          </a:stretch>
        </p:blipFill>
        <p:spPr bwMode="auto">
          <a:xfrm>
            <a:off x="8236238" y="3800475"/>
            <a:ext cx="3849215" cy="2552406"/>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E923AD-5B34-D1B1-FF84-14249CFA9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67" t="7810" r="6972" b="10742"/>
          <a:stretch>
            <a:fillRect/>
          </a:stretch>
        </p:blipFill>
        <p:spPr bwMode="auto">
          <a:xfrm>
            <a:off x="6345275" y="862489"/>
            <a:ext cx="3374255" cy="2195036"/>
          </a:xfrm>
          <a:prstGeom prst="ellipse">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2EDCD7-4D02-1CF3-19A3-4C786DE64A83}"/>
              </a:ext>
            </a:extLst>
          </p:cNvPr>
          <p:cNvSpPr>
            <a:spLocks noGrp="1"/>
          </p:cNvSpPr>
          <p:nvPr>
            <p:ph type="title"/>
          </p:nvPr>
        </p:nvSpPr>
        <p:spPr/>
        <p:txBody>
          <a:bodyPr/>
          <a:lstStyle/>
          <a:p>
            <a:r>
              <a:rPr lang="en-US" dirty="0"/>
              <a:t>Applications for Arc Fault Detection</a:t>
            </a:r>
          </a:p>
        </p:txBody>
      </p:sp>
      <p:pic>
        <p:nvPicPr>
          <p:cNvPr id="1026" name="Picture 2">
            <a:extLst>
              <a:ext uri="{FF2B5EF4-FFF2-40B4-BE49-F238E27FC236}">
                <a16:creationId xmlns:a16="http://schemas.microsoft.com/office/drawing/2014/main" id="{0D6FE6B0-00CE-0DC7-6592-E14E589DE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4" t="9478" r="7730" b="7550"/>
          <a:stretch>
            <a:fillRect/>
          </a:stretch>
        </p:blipFill>
        <p:spPr bwMode="auto">
          <a:xfrm>
            <a:off x="80169" y="1124725"/>
            <a:ext cx="3529802" cy="2285417"/>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A house with solar panels and a car&#10;&#10;Description automatically generated">
            <a:extLst>
              <a:ext uri="{FF2B5EF4-FFF2-40B4-BE49-F238E27FC236}">
                <a16:creationId xmlns:a16="http://schemas.microsoft.com/office/drawing/2014/main" id="{04702D11-18DD-25FC-4008-1949B7D5C774}"/>
              </a:ext>
            </a:extLst>
          </p:cNvPr>
          <p:cNvPicPr>
            <a:picLocks noChangeAspect="1"/>
          </p:cNvPicPr>
          <p:nvPr/>
        </p:nvPicPr>
        <p:blipFill rotWithShape="1">
          <a:blip r:embed="rId5"/>
          <a:srcRect l="6781" t="5749" r="6070" b="12500"/>
          <a:stretch/>
        </p:blipFill>
        <p:spPr>
          <a:xfrm>
            <a:off x="1569647" y="4360414"/>
            <a:ext cx="3606403" cy="2368060"/>
          </a:xfrm>
          <a:prstGeom prst="ellipse">
            <a:avLst/>
          </a:prstGeom>
          <a:noFill/>
        </p:spPr>
      </p:pic>
      <p:sp>
        <p:nvSpPr>
          <p:cNvPr id="12" name="Rectangle: Rounded Corners 11">
            <a:extLst>
              <a:ext uri="{FF2B5EF4-FFF2-40B4-BE49-F238E27FC236}">
                <a16:creationId xmlns:a16="http://schemas.microsoft.com/office/drawing/2014/main" id="{15B8D6F3-2EB3-FB88-1E9B-BE36835D26D7}"/>
              </a:ext>
            </a:extLst>
          </p:cNvPr>
          <p:cNvSpPr/>
          <p:nvPr/>
        </p:nvSpPr>
        <p:spPr>
          <a:xfrm>
            <a:off x="9354664" y="505119"/>
            <a:ext cx="2478652" cy="513567"/>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Energy Infra</a:t>
            </a:r>
          </a:p>
        </p:txBody>
      </p:sp>
      <p:sp>
        <p:nvSpPr>
          <p:cNvPr id="13" name="Rectangle: Rounded Corners 12">
            <a:extLst>
              <a:ext uri="{FF2B5EF4-FFF2-40B4-BE49-F238E27FC236}">
                <a16:creationId xmlns:a16="http://schemas.microsoft.com/office/drawing/2014/main" id="{4AC96DB3-DB30-3A6F-1C17-9CE4F6E14F08}"/>
              </a:ext>
            </a:extLst>
          </p:cNvPr>
          <p:cNvSpPr/>
          <p:nvPr/>
        </p:nvSpPr>
        <p:spPr>
          <a:xfrm>
            <a:off x="3025084" y="873536"/>
            <a:ext cx="2478652" cy="513567"/>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Automotive </a:t>
            </a:r>
          </a:p>
        </p:txBody>
      </p:sp>
      <p:sp>
        <p:nvSpPr>
          <p:cNvPr id="14" name="Rectangle: Rounded Corners 13">
            <a:extLst>
              <a:ext uri="{FF2B5EF4-FFF2-40B4-BE49-F238E27FC236}">
                <a16:creationId xmlns:a16="http://schemas.microsoft.com/office/drawing/2014/main" id="{3171885F-C305-11A0-ACE0-9607FDC5ED88}"/>
              </a:ext>
            </a:extLst>
          </p:cNvPr>
          <p:cNvSpPr/>
          <p:nvPr/>
        </p:nvSpPr>
        <p:spPr>
          <a:xfrm>
            <a:off x="204285" y="3616404"/>
            <a:ext cx="2478652" cy="56704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Residential</a:t>
            </a:r>
          </a:p>
        </p:txBody>
      </p:sp>
      <p:sp>
        <p:nvSpPr>
          <p:cNvPr id="15" name="Rectangle: Rounded Corners 14">
            <a:extLst>
              <a:ext uri="{FF2B5EF4-FFF2-40B4-BE49-F238E27FC236}">
                <a16:creationId xmlns:a16="http://schemas.microsoft.com/office/drawing/2014/main" id="{445FC72C-A5A0-16BF-78A8-9141F69073D2}"/>
              </a:ext>
            </a:extLst>
          </p:cNvPr>
          <p:cNvSpPr/>
          <p:nvPr/>
        </p:nvSpPr>
        <p:spPr>
          <a:xfrm>
            <a:off x="6754920" y="3647758"/>
            <a:ext cx="2478652" cy="513567"/>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Industrial</a:t>
            </a:r>
          </a:p>
        </p:txBody>
      </p:sp>
      <p:sp>
        <p:nvSpPr>
          <p:cNvPr id="16" name="Rectangle: Rounded Corners 15">
            <a:extLst>
              <a:ext uri="{FF2B5EF4-FFF2-40B4-BE49-F238E27FC236}">
                <a16:creationId xmlns:a16="http://schemas.microsoft.com/office/drawing/2014/main" id="{A22BFC46-3313-ADD4-9EEB-99EE5C87D0DF}"/>
              </a:ext>
            </a:extLst>
          </p:cNvPr>
          <p:cNvSpPr/>
          <p:nvPr/>
        </p:nvSpPr>
        <p:spPr>
          <a:xfrm>
            <a:off x="3467096" y="1449262"/>
            <a:ext cx="2036640" cy="296815"/>
          </a:xfrm>
          <a:prstGeom prst="roundRect">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Smart Ignition Coils</a:t>
            </a:r>
          </a:p>
        </p:txBody>
      </p:sp>
      <p:sp>
        <p:nvSpPr>
          <p:cNvPr id="17" name="Rectangle: Rounded Corners 16">
            <a:extLst>
              <a:ext uri="{FF2B5EF4-FFF2-40B4-BE49-F238E27FC236}">
                <a16:creationId xmlns:a16="http://schemas.microsoft.com/office/drawing/2014/main" id="{E7A461D9-F928-FD96-B7D1-25FECB19F2EA}"/>
              </a:ext>
            </a:extLst>
          </p:cNvPr>
          <p:cNvSpPr/>
          <p:nvPr/>
        </p:nvSpPr>
        <p:spPr>
          <a:xfrm>
            <a:off x="3467096" y="1768542"/>
            <a:ext cx="2036640" cy="498892"/>
          </a:xfrm>
          <a:prstGeom prst="roundRect">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Battery Disconnect Unit (BDU)</a:t>
            </a:r>
          </a:p>
        </p:txBody>
      </p:sp>
      <p:sp>
        <p:nvSpPr>
          <p:cNvPr id="18" name="Rectangle: Rounded Corners 17">
            <a:extLst>
              <a:ext uri="{FF2B5EF4-FFF2-40B4-BE49-F238E27FC236}">
                <a16:creationId xmlns:a16="http://schemas.microsoft.com/office/drawing/2014/main" id="{97041433-FA80-87E8-F4D0-8C19FBCA9505}"/>
              </a:ext>
            </a:extLst>
          </p:cNvPr>
          <p:cNvSpPr/>
          <p:nvPr/>
        </p:nvSpPr>
        <p:spPr>
          <a:xfrm>
            <a:off x="3467096" y="2289899"/>
            <a:ext cx="2036640" cy="296815"/>
          </a:xfrm>
          <a:prstGeom prst="roundRect">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EV Chargers</a:t>
            </a:r>
          </a:p>
        </p:txBody>
      </p:sp>
      <p:sp>
        <p:nvSpPr>
          <p:cNvPr id="22" name="Rectangle: Rounded Corners 21">
            <a:extLst>
              <a:ext uri="{FF2B5EF4-FFF2-40B4-BE49-F238E27FC236}">
                <a16:creationId xmlns:a16="http://schemas.microsoft.com/office/drawing/2014/main" id="{64ABFF94-D095-6DFD-3426-5DEA930D46AB}"/>
              </a:ext>
            </a:extLst>
          </p:cNvPr>
          <p:cNvSpPr/>
          <p:nvPr/>
        </p:nvSpPr>
        <p:spPr>
          <a:xfrm>
            <a:off x="3467096" y="2609180"/>
            <a:ext cx="2036640" cy="296815"/>
          </a:xfrm>
          <a:prstGeom prst="roundRect">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E Fuse, Fuse Box</a:t>
            </a:r>
          </a:p>
        </p:txBody>
      </p:sp>
      <p:sp>
        <p:nvSpPr>
          <p:cNvPr id="23" name="Rectangle: Rounded Corners 22">
            <a:extLst>
              <a:ext uri="{FF2B5EF4-FFF2-40B4-BE49-F238E27FC236}">
                <a16:creationId xmlns:a16="http://schemas.microsoft.com/office/drawing/2014/main" id="{2DB58920-1060-F5D5-F84E-8BD5C8347456}"/>
              </a:ext>
            </a:extLst>
          </p:cNvPr>
          <p:cNvSpPr/>
          <p:nvPr/>
        </p:nvSpPr>
        <p:spPr>
          <a:xfrm>
            <a:off x="3467096" y="2928461"/>
            <a:ext cx="2036640" cy="296815"/>
          </a:xfrm>
          <a:prstGeom prst="roundRect">
            <a:avLst/>
          </a:prstGeom>
          <a:solidFill>
            <a:schemeClr val="accent2">
              <a:lumMod val="20000"/>
              <a:lumOff val="8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DC Fast Chargers</a:t>
            </a:r>
          </a:p>
        </p:txBody>
      </p:sp>
      <p:sp>
        <p:nvSpPr>
          <p:cNvPr id="24" name="Rectangle: Rounded Corners 23">
            <a:extLst>
              <a:ext uri="{FF2B5EF4-FFF2-40B4-BE49-F238E27FC236}">
                <a16:creationId xmlns:a16="http://schemas.microsoft.com/office/drawing/2014/main" id="{B4105A7C-F2ED-1F65-BDF9-2A0DDFA41FC2}"/>
              </a:ext>
            </a:extLst>
          </p:cNvPr>
          <p:cNvSpPr/>
          <p:nvPr/>
        </p:nvSpPr>
        <p:spPr>
          <a:xfrm>
            <a:off x="9796676" y="1075825"/>
            <a:ext cx="2196000" cy="296815"/>
          </a:xfrm>
          <a:prstGeom prst="roundRect">
            <a:avLst/>
          </a:prstGeom>
          <a:solidFill>
            <a:schemeClr val="accent1">
              <a:lumMod val="20000"/>
              <a:lumOff val="8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Solar PV Arrays</a:t>
            </a:r>
          </a:p>
        </p:txBody>
      </p:sp>
      <p:sp>
        <p:nvSpPr>
          <p:cNvPr id="25" name="Rectangle: Rounded Corners 24">
            <a:extLst>
              <a:ext uri="{FF2B5EF4-FFF2-40B4-BE49-F238E27FC236}">
                <a16:creationId xmlns:a16="http://schemas.microsoft.com/office/drawing/2014/main" id="{52455061-C04A-B7D9-46DF-3AFC7587059B}"/>
              </a:ext>
            </a:extLst>
          </p:cNvPr>
          <p:cNvSpPr/>
          <p:nvPr/>
        </p:nvSpPr>
        <p:spPr>
          <a:xfrm>
            <a:off x="9796676" y="1395105"/>
            <a:ext cx="2196000" cy="296815"/>
          </a:xfrm>
          <a:prstGeom prst="roundRect">
            <a:avLst/>
          </a:prstGeom>
          <a:solidFill>
            <a:schemeClr val="accent1">
              <a:lumMod val="20000"/>
              <a:lumOff val="8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Micro Inverter</a:t>
            </a:r>
          </a:p>
        </p:txBody>
      </p:sp>
      <p:sp>
        <p:nvSpPr>
          <p:cNvPr id="26" name="Rectangle: Rounded Corners 25">
            <a:extLst>
              <a:ext uri="{FF2B5EF4-FFF2-40B4-BE49-F238E27FC236}">
                <a16:creationId xmlns:a16="http://schemas.microsoft.com/office/drawing/2014/main" id="{40F016DE-EA9F-536D-19E7-80063020895B}"/>
              </a:ext>
            </a:extLst>
          </p:cNvPr>
          <p:cNvSpPr/>
          <p:nvPr/>
        </p:nvSpPr>
        <p:spPr>
          <a:xfrm>
            <a:off x="9796676" y="1709732"/>
            <a:ext cx="2196000" cy="296815"/>
          </a:xfrm>
          <a:prstGeom prst="roundRect">
            <a:avLst/>
          </a:prstGeom>
          <a:solidFill>
            <a:schemeClr val="accent1">
              <a:lumMod val="20000"/>
              <a:lumOff val="8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Smart Grid, Switch Gear</a:t>
            </a:r>
          </a:p>
        </p:txBody>
      </p:sp>
      <p:sp>
        <p:nvSpPr>
          <p:cNvPr id="27" name="Rectangle: Rounded Corners 26">
            <a:extLst>
              <a:ext uri="{FF2B5EF4-FFF2-40B4-BE49-F238E27FC236}">
                <a16:creationId xmlns:a16="http://schemas.microsoft.com/office/drawing/2014/main" id="{FB2DA678-1AE7-DD8C-3118-3516910C33B3}"/>
              </a:ext>
            </a:extLst>
          </p:cNvPr>
          <p:cNvSpPr/>
          <p:nvPr/>
        </p:nvSpPr>
        <p:spPr>
          <a:xfrm>
            <a:off x="9796676" y="2029013"/>
            <a:ext cx="2196000" cy="296815"/>
          </a:xfrm>
          <a:prstGeom prst="roundRect">
            <a:avLst/>
          </a:prstGeom>
          <a:solidFill>
            <a:schemeClr val="accent1">
              <a:lumMod val="20000"/>
              <a:lumOff val="8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Energy Storage Systems</a:t>
            </a:r>
          </a:p>
        </p:txBody>
      </p:sp>
      <p:sp>
        <p:nvSpPr>
          <p:cNvPr id="28" name="Rectangle: Rounded Corners 27">
            <a:extLst>
              <a:ext uri="{FF2B5EF4-FFF2-40B4-BE49-F238E27FC236}">
                <a16:creationId xmlns:a16="http://schemas.microsoft.com/office/drawing/2014/main" id="{10D5290F-2175-99BA-A318-E466E4BCCD6B}"/>
              </a:ext>
            </a:extLst>
          </p:cNvPr>
          <p:cNvSpPr/>
          <p:nvPr/>
        </p:nvSpPr>
        <p:spPr>
          <a:xfrm>
            <a:off x="9796676" y="2348294"/>
            <a:ext cx="2196000" cy="296815"/>
          </a:xfrm>
          <a:prstGeom prst="roundRect">
            <a:avLst/>
          </a:prstGeom>
          <a:solidFill>
            <a:schemeClr val="accent1">
              <a:lumMod val="20000"/>
              <a:lumOff val="80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Power Transmission</a:t>
            </a:r>
          </a:p>
        </p:txBody>
      </p:sp>
      <p:sp>
        <p:nvSpPr>
          <p:cNvPr id="34" name="Rectangle: Rounded Corners 33">
            <a:extLst>
              <a:ext uri="{FF2B5EF4-FFF2-40B4-BE49-F238E27FC236}">
                <a16:creationId xmlns:a16="http://schemas.microsoft.com/office/drawing/2014/main" id="{6175296A-8D08-3A69-D975-B87B9B8C556D}"/>
              </a:ext>
            </a:extLst>
          </p:cNvPr>
          <p:cNvSpPr/>
          <p:nvPr/>
        </p:nvSpPr>
        <p:spPr>
          <a:xfrm>
            <a:off x="67201" y="4238464"/>
            <a:ext cx="2196000" cy="296815"/>
          </a:xfrm>
          <a:prstGeom prst="roundRect">
            <a:avLst/>
          </a:prstGeom>
          <a:solidFill>
            <a:schemeClr val="accent4">
              <a:lumMod val="20000"/>
              <a:lumOff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AFCI, Smart Breakers</a:t>
            </a:r>
          </a:p>
        </p:txBody>
      </p:sp>
      <p:sp>
        <p:nvSpPr>
          <p:cNvPr id="35" name="Rectangle: Rounded Corners 34">
            <a:extLst>
              <a:ext uri="{FF2B5EF4-FFF2-40B4-BE49-F238E27FC236}">
                <a16:creationId xmlns:a16="http://schemas.microsoft.com/office/drawing/2014/main" id="{563A0221-6745-294F-54A8-F952C27ADFE5}"/>
              </a:ext>
            </a:extLst>
          </p:cNvPr>
          <p:cNvSpPr/>
          <p:nvPr/>
        </p:nvSpPr>
        <p:spPr>
          <a:xfrm>
            <a:off x="67201" y="4557744"/>
            <a:ext cx="2196000" cy="296815"/>
          </a:xfrm>
          <a:prstGeom prst="roundRect">
            <a:avLst/>
          </a:prstGeom>
          <a:solidFill>
            <a:schemeClr val="accent4">
              <a:lumMod val="20000"/>
              <a:lumOff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Home Safety Systems</a:t>
            </a:r>
          </a:p>
        </p:txBody>
      </p:sp>
      <p:sp>
        <p:nvSpPr>
          <p:cNvPr id="36" name="Rectangle: Rounded Corners 35">
            <a:extLst>
              <a:ext uri="{FF2B5EF4-FFF2-40B4-BE49-F238E27FC236}">
                <a16:creationId xmlns:a16="http://schemas.microsoft.com/office/drawing/2014/main" id="{B694EEF9-D564-4A9F-9501-AEA2905B25E2}"/>
              </a:ext>
            </a:extLst>
          </p:cNvPr>
          <p:cNvSpPr/>
          <p:nvPr/>
        </p:nvSpPr>
        <p:spPr>
          <a:xfrm>
            <a:off x="67201" y="4872371"/>
            <a:ext cx="1743190" cy="296815"/>
          </a:xfrm>
          <a:prstGeom prst="roundRect">
            <a:avLst/>
          </a:prstGeom>
          <a:solidFill>
            <a:schemeClr val="accent4">
              <a:lumMod val="20000"/>
              <a:lumOff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Apartments, Malls</a:t>
            </a:r>
          </a:p>
        </p:txBody>
      </p:sp>
      <p:sp>
        <p:nvSpPr>
          <p:cNvPr id="37" name="Rectangle: Rounded Corners 36">
            <a:extLst>
              <a:ext uri="{FF2B5EF4-FFF2-40B4-BE49-F238E27FC236}">
                <a16:creationId xmlns:a16="http://schemas.microsoft.com/office/drawing/2014/main" id="{6468C29F-5DAE-9B7C-9AFD-12B2AED18C12}"/>
              </a:ext>
            </a:extLst>
          </p:cNvPr>
          <p:cNvSpPr/>
          <p:nvPr/>
        </p:nvSpPr>
        <p:spPr>
          <a:xfrm>
            <a:off x="67202" y="5191652"/>
            <a:ext cx="1449878" cy="296815"/>
          </a:xfrm>
          <a:prstGeom prst="roundRect">
            <a:avLst/>
          </a:prstGeom>
          <a:solidFill>
            <a:schemeClr val="accent4">
              <a:lumMod val="20000"/>
              <a:lumOff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Load Centers</a:t>
            </a:r>
          </a:p>
        </p:txBody>
      </p:sp>
      <p:sp>
        <p:nvSpPr>
          <p:cNvPr id="43" name="Rectangle: Rounded Corners 42">
            <a:extLst>
              <a:ext uri="{FF2B5EF4-FFF2-40B4-BE49-F238E27FC236}">
                <a16:creationId xmlns:a16="http://schemas.microsoft.com/office/drawing/2014/main" id="{F1E1777A-DC0D-8D4D-CFBF-6565D50AFDBE}"/>
              </a:ext>
            </a:extLst>
          </p:cNvPr>
          <p:cNvSpPr/>
          <p:nvPr/>
        </p:nvSpPr>
        <p:spPr>
          <a:xfrm>
            <a:off x="6459974" y="4215999"/>
            <a:ext cx="2196000" cy="296815"/>
          </a:xfrm>
          <a:prstGeom prst="roundRect">
            <a:avLst/>
          </a:prstGeom>
          <a:solidFill>
            <a:schemeClr val="accent5">
              <a:lumMod val="20000"/>
              <a:lumOff val="8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Server Farms</a:t>
            </a:r>
          </a:p>
        </p:txBody>
      </p:sp>
      <p:sp>
        <p:nvSpPr>
          <p:cNvPr id="44" name="Rectangle: Rounded Corners 43">
            <a:extLst>
              <a:ext uri="{FF2B5EF4-FFF2-40B4-BE49-F238E27FC236}">
                <a16:creationId xmlns:a16="http://schemas.microsoft.com/office/drawing/2014/main" id="{6DE091A8-BB91-7622-D959-2FF14420C25C}"/>
              </a:ext>
            </a:extLst>
          </p:cNvPr>
          <p:cNvSpPr/>
          <p:nvPr/>
        </p:nvSpPr>
        <p:spPr>
          <a:xfrm>
            <a:off x="6459974" y="4535279"/>
            <a:ext cx="2196000" cy="296815"/>
          </a:xfrm>
          <a:prstGeom prst="roundRect">
            <a:avLst/>
          </a:prstGeom>
          <a:solidFill>
            <a:schemeClr val="accent5">
              <a:lumMod val="20000"/>
              <a:lumOff val="8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Charging Infra</a:t>
            </a:r>
          </a:p>
        </p:txBody>
      </p:sp>
      <p:sp>
        <p:nvSpPr>
          <p:cNvPr id="45" name="Rectangle: Rounded Corners 44">
            <a:extLst>
              <a:ext uri="{FF2B5EF4-FFF2-40B4-BE49-F238E27FC236}">
                <a16:creationId xmlns:a16="http://schemas.microsoft.com/office/drawing/2014/main" id="{006B2274-BF1F-225E-C4D1-013E629A24DC}"/>
              </a:ext>
            </a:extLst>
          </p:cNvPr>
          <p:cNvSpPr/>
          <p:nvPr/>
        </p:nvSpPr>
        <p:spPr>
          <a:xfrm>
            <a:off x="6459974" y="4849906"/>
            <a:ext cx="2196000" cy="296815"/>
          </a:xfrm>
          <a:prstGeom prst="roundRect">
            <a:avLst/>
          </a:prstGeom>
          <a:solidFill>
            <a:schemeClr val="accent5">
              <a:lumMod val="20000"/>
              <a:lumOff val="8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Heavy Load Equipment</a:t>
            </a:r>
          </a:p>
        </p:txBody>
      </p:sp>
      <p:sp>
        <p:nvSpPr>
          <p:cNvPr id="46" name="Rectangle: Rounded Corners 45">
            <a:extLst>
              <a:ext uri="{FF2B5EF4-FFF2-40B4-BE49-F238E27FC236}">
                <a16:creationId xmlns:a16="http://schemas.microsoft.com/office/drawing/2014/main" id="{26EE3090-6126-EA92-52D1-389C5C91D3E3}"/>
              </a:ext>
            </a:extLst>
          </p:cNvPr>
          <p:cNvSpPr/>
          <p:nvPr/>
        </p:nvSpPr>
        <p:spPr>
          <a:xfrm>
            <a:off x="6459974" y="5169187"/>
            <a:ext cx="2196000" cy="296815"/>
          </a:xfrm>
          <a:prstGeom prst="roundRect">
            <a:avLst/>
          </a:prstGeom>
          <a:solidFill>
            <a:schemeClr val="accent5">
              <a:lumMod val="20000"/>
              <a:lumOff val="8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accent3">
                    <a:lumMod val="50000"/>
                  </a:schemeClr>
                </a:solidFill>
              </a:rPr>
              <a:t>Factory Power Systems</a:t>
            </a:r>
          </a:p>
        </p:txBody>
      </p:sp>
      <p:grpSp>
        <p:nvGrpSpPr>
          <p:cNvPr id="1047" name="Group 1046">
            <a:extLst>
              <a:ext uri="{FF2B5EF4-FFF2-40B4-BE49-F238E27FC236}">
                <a16:creationId xmlns:a16="http://schemas.microsoft.com/office/drawing/2014/main" id="{F127D641-AAFC-CFE3-A3EB-EF4864B8529A}"/>
              </a:ext>
            </a:extLst>
          </p:cNvPr>
          <p:cNvGrpSpPr/>
          <p:nvPr/>
        </p:nvGrpSpPr>
        <p:grpSpPr>
          <a:xfrm>
            <a:off x="6128633" y="4215999"/>
            <a:ext cx="298970" cy="298970"/>
            <a:chOff x="4691868" y="3884478"/>
            <a:chExt cx="298970" cy="298970"/>
          </a:xfrm>
        </p:grpSpPr>
        <p:sp>
          <p:nvSpPr>
            <p:cNvPr id="1024" name="Oval 1023">
              <a:extLst>
                <a:ext uri="{FF2B5EF4-FFF2-40B4-BE49-F238E27FC236}">
                  <a16:creationId xmlns:a16="http://schemas.microsoft.com/office/drawing/2014/main" id="{8C4E529C-0A52-9711-9304-7F6CD643FC1C}"/>
                </a:ext>
              </a:extLst>
            </p:cNvPr>
            <p:cNvSpPr/>
            <p:nvPr/>
          </p:nvSpPr>
          <p:spPr>
            <a:xfrm>
              <a:off x="4691868"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5" name="Group 1024">
              <a:extLst>
                <a:ext uri="{FF2B5EF4-FFF2-40B4-BE49-F238E27FC236}">
                  <a16:creationId xmlns:a16="http://schemas.microsoft.com/office/drawing/2014/main" id="{2944A722-1906-FDD4-9AD2-3E9A6D5C5133}"/>
                </a:ext>
              </a:extLst>
            </p:cNvPr>
            <p:cNvGrpSpPr/>
            <p:nvPr/>
          </p:nvGrpSpPr>
          <p:grpSpPr>
            <a:xfrm>
              <a:off x="4726089" y="3935743"/>
              <a:ext cx="230529" cy="196440"/>
              <a:chOff x="4862648" y="4027991"/>
              <a:chExt cx="159864" cy="196440"/>
            </a:xfrm>
          </p:grpSpPr>
          <p:sp>
            <p:nvSpPr>
              <p:cNvPr id="1027" name="Arc 1026">
                <a:extLst>
                  <a:ext uri="{FF2B5EF4-FFF2-40B4-BE49-F238E27FC236}">
                    <a16:creationId xmlns:a16="http://schemas.microsoft.com/office/drawing/2014/main" id="{F669E403-C669-50E3-931C-DFFF254CA06D}"/>
                  </a:ext>
                </a:extLst>
              </p:cNvPr>
              <p:cNvSpPr/>
              <p:nvPr/>
            </p:nvSpPr>
            <p:spPr>
              <a:xfrm>
                <a:off x="4862648" y="4048500"/>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9" name="Arc 1028">
                <a:extLst>
                  <a:ext uri="{FF2B5EF4-FFF2-40B4-BE49-F238E27FC236}">
                    <a16:creationId xmlns:a16="http://schemas.microsoft.com/office/drawing/2014/main" id="{1D1DF4DA-2040-FDBE-ECF5-7BAB0E4C033B}"/>
                  </a:ext>
                </a:extLst>
              </p:cNvPr>
              <p:cNvSpPr/>
              <p:nvPr/>
            </p:nvSpPr>
            <p:spPr>
              <a:xfrm rot="10800000">
                <a:off x="4942580" y="4027991"/>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039" name="Group 1038">
            <a:extLst>
              <a:ext uri="{FF2B5EF4-FFF2-40B4-BE49-F238E27FC236}">
                <a16:creationId xmlns:a16="http://schemas.microsoft.com/office/drawing/2014/main" id="{B14AFFF6-DC37-237B-02B3-9AFBB5C2C9A6}"/>
              </a:ext>
            </a:extLst>
          </p:cNvPr>
          <p:cNvGrpSpPr/>
          <p:nvPr/>
        </p:nvGrpSpPr>
        <p:grpSpPr>
          <a:xfrm>
            <a:off x="5516580" y="1461517"/>
            <a:ext cx="298970" cy="298970"/>
            <a:chOff x="5025059" y="3884478"/>
            <a:chExt cx="298970" cy="298970"/>
          </a:xfrm>
        </p:grpSpPr>
        <p:sp>
          <p:nvSpPr>
            <p:cNvPr id="1040" name="Oval 1039">
              <a:extLst>
                <a:ext uri="{FF2B5EF4-FFF2-40B4-BE49-F238E27FC236}">
                  <a16:creationId xmlns:a16="http://schemas.microsoft.com/office/drawing/2014/main" id="{720FBB29-9340-0C1A-E8C3-014311FBCE0C}"/>
                </a:ext>
              </a:extLst>
            </p:cNvPr>
            <p:cNvSpPr/>
            <p:nvPr/>
          </p:nvSpPr>
          <p:spPr>
            <a:xfrm>
              <a:off x="5025059"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41" name="Straight Connector 1040">
              <a:extLst>
                <a:ext uri="{FF2B5EF4-FFF2-40B4-BE49-F238E27FC236}">
                  <a16:creationId xmlns:a16="http://schemas.microsoft.com/office/drawing/2014/main" id="{BD0A2BC3-76C8-68BF-9C97-C8F141B35254}"/>
                </a:ext>
              </a:extLst>
            </p:cNvPr>
            <p:cNvCxnSpPr>
              <a:cxnSpLocks/>
            </p:cNvCxnSpPr>
            <p:nvPr/>
          </p:nvCxnSpPr>
          <p:spPr>
            <a:xfrm>
              <a:off x="5045825" y="4007834"/>
              <a:ext cx="252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42" name="Straight Connector 1041">
              <a:extLst>
                <a:ext uri="{FF2B5EF4-FFF2-40B4-BE49-F238E27FC236}">
                  <a16:creationId xmlns:a16="http://schemas.microsoft.com/office/drawing/2014/main" id="{DFF28F59-6BEA-93A8-01BE-10AD37FE0DC6}"/>
                </a:ext>
              </a:extLst>
            </p:cNvPr>
            <p:cNvCxnSpPr>
              <a:cxnSpLocks/>
            </p:cNvCxnSpPr>
            <p:nvPr/>
          </p:nvCxnSpPr>
          <p:spPr>
            <a:xfrm>
              <a:off x="5047331" y="4064984"/>
              <a:ext cx="252000" cy="0"/>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043" name="Group 1042">
            <a:extLst>
              <a:ext uri="{FF2B5EF4-FFF2-40B4-BE49-F238E27FC236}">
                <a16:creationId xmlns:a16="http://schemas.microsoft.com/office/drawing/2014/main" id="{20C71754-AFBA-D946-2AF3-DB97892E4BA1}"/>
              </a:ext>
            </a:extLst>
          </p:cNvPr>
          <p:cNvGrpSpPr/>
          <p:nvPr/>
        </p:nvGrpSpPr>
        <p:grpSpPr>
          <a:xfrm>
            <a:off x="5516580" y="1842222"/>
            <a:ext cx="298970" cy="298970"/>
            <a:chOff x="5025059" y="3884478"/>
            <a:chExt cx="298970" cy="298970"/>
          </a:xfrm>
        </p:grpSpPr>
        <p:sp>
          <p:nvSpPr>
            <p:cNvPr id="1044" name="Oval 1043">
              <a:extLst>
                <a:ext uri="{FF2B5EF4-FFF2-40B4-BE49-F238E27FC236}">
                  <a16:creationId xmlns:a16="http://schemas.microsoft.com/office/drawing/2014/main" id="{AAECCF25-CD18-647A-DBF5-84C311C267B2}"/>
                </a:ext>
              </a:extLst>
            </p:cNvPr>
            <p:cNvSpPr/>
            <p:nvPr/>
          </p:nvSpPr>
          <p:spPr>
            <a:xfrm>
              <a:off x="5025059"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45" name="Straight Connector 1044">
              <a:extLst>
                <a:ext uri="{FF2B5EF4-FFF2-40B4-BE49-F238E27FC236}">
                  <a16:creationId xmlns:a16="http://schemas.microsoft.com/office/drawing/2014/main" id="{0E77FB6C-79FF-7DA9-CCF6-C7BD936939AC}"/>
                </a:ext>
              </a:extLst>
            </p:cNvPr>
            <p:cNvCxnSpPr>
              <a:cxnSpLocks/>
            </p:cNvCxnSpPr>
            <p:nvPr/>
          </p:nvCxnSpPr>
          <p:spPr>
            <a:xfrm>
              <a:off x="5045825" y="4007834"/>
              <a:ext cx="252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D38CA7EB-53BF-2F62-9298-BA03C2D1B3FB}"/>
                </a:ext>
              </a:extLst>
            </p:cNvPr>
            <p:cNvCxnSpPr>
              <a:cxnSpLocks/>
            </p:cNvCxnSpPr>
            <p:nvPr/>
          </p:nvCxnSpPr>
          <p:spPr>
            <a:xfrm>
              <a:off x="5047331" y="4064984"/>
              <a:ext cx="252000" cy="0"/>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E712CAAF-6A46-745F-665A-1271AA88C73A}"/>
              </a:ext>
            </a:extLst>
          </p:cNvPr>
          <p:cNvGrpSpPr/>
          <p:nvPr/>
        </p:nvGrpSpPr>
        <p:grpSpPr>
          <a:xfrm>
            <a:off x="5840631" y="2246760"/>
            <a:ext cx="298970" cy="298970"/>
            <a:chOff x="4691868" y="3884478"/>
            <a:chExt cx="298970" cy="298970"/>
          </a:xfrm>
        </p:grpSpPr>
        <p:sp>
          <p:nvSpPr>
            <p:cNvPr id="1049" name="Oval 1048">
              <a:extLst>
                <a:ext uri="{FF2B5EF4-FFF2-40B4-BE49-F238E27FC236}">
                  <a16:creationId xmlns:a16="http://schemas.microsoft.com/office/drawing/2014/main" id="{1308D877-5ED8-BB53-8657-D6CC4A1278E0}"/>
                </a:ext>
              </a:extLst>
            </p:cNvPr>
            <p:cNvSpPr/>
            <p:nvPr/>
          </p:nvSpPr>
          <p:spPr>
            <a:xfrm>
              <a:off x="4691868"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50" name="Group 1049">
              <a:extLst>
                <a:ext uri="{FF2B5EF4-FFF2-40B4-BE49-F238E27FC236}">
                  <a16:creationId xmlns:a16="http://schemas.microsoft.com/office/drawing/2014/main" id="{28E50FEB-2137-3384-EA7E-FA5C18219F65}"/>
                </a:ext>
              </a:extLst>
            </p:cNvPr>
            <p:cNvGrpSpPr/>
            <p:nvPr/>
          </p:nvGrpSpPr>
          <p:grpSpPr>
            <a:xfrm>
              <a:off x="4726089" y="3935743"/>
              <a:ext cx="230529" cy="196440"/>
              <a:chOff x="4862648" y="4027991"/>
              <a:chExt cx="159864" cy="196440"/>
            </a:xfrm>
          </p:grpSpPr>
          <p:sp>
            <p:nvSpPr>
              <p:cNvPr id="1051" name="Arc 1050">
                <a:extLst>
                  <a:ext uri="{FF2B5EF4-FFF2-40B4-BE49-F238E27FC236}">
                    <a16:creationId xmlns:a16="http://schemas.microsoft.com/office/drawing/2014/main" id="{7692290B-85E7-490F-7F95-203C20A84857}"/>
                  </a:ext>
                </a:extLst>
              </p:cNvPr>
              <p:cNvSpPr/>
              <p:nvPr/>
            </p:nvSpPr>
            <p:spPr>
              <a:xfrm>
                <a:off x="4862648" y="4048500"/>
                <a:ext cx="79932" cy="175931"/>
              </a:xfrm>
              <a:prstGeom prst="arc">
                <a:avLst>
                  <a:gd name="adj1" fmla="val 10924424"/>
                  <a:gd name="adj2" fmla="val 0"/>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2" name="Arc 1051">
                <a:extLst>
                  <a:ext uri="{FF2B5EF4-FFF2-40B4-BE49-F238E27FC236}">
                    <a16:creationId xmlns:a16="http://schemas.microsoft.com/office/drawing/2014/main" id="{856ECD11-2ED0-2529-1F51-872B406E5E02}"/>
                  </a:ext>
                </a:extLst>
              </p:cNvPr>
              <p:cNvSpPr/>
              <p:nvPr/>
            </p:nvSpPr>
            <p:spPr>
              <a:xfrm rot="10800000">
                <a:off x="4942580" y="4027991"/>
                <a:ext cx="79932" cy="175931"/>
              </a:xfrm>
              <a:prstGeom prst="arc">
                <a:avLst>
                  <a:gd name="adj1" fmla="val 10924424"/>
                  <a:gd name="adj2" fmla="val 0"/>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053" name="Group 1052">
            <a:extLst>
              <a:ext uri="{FF2B5EF4-FFF2-40B4-BE49-F238E27FC236}">
                <a16:creationId xmlns:a16="http://schemas.microsoft.com/office/drawing/2014/main" id="{BACCFDDA-33F8-EC92-A1B2-35AE9AA5EF6A}"/>
              </a:ext>
            </a:extLst>
          </p:cNvPr>
          <p:cNvGrpSpPr/>
          <p:nvPr/>
        </p:nvGrpSpPr>
        <p:grpSpPr>
          <a:xfrm>
            <a:off x="5516580" y="2579872"/>
            <a:ext cx="298970" cy="298970"/>
            <a:chOff x="5025059" y="3884478"/>
            <a:chExt cx="298970" cy="298970"/>
          </a:xfrm>
        </p:grpSpPr>
        <p:sp>
          <p:nvSpPr>
            <p:cNvPr id="1054" name="Oval 1053">
              <a:extLst>
                <a:ext uri="{FF2B5EF4-FFF2-40B4-BE49-F238E27FC236}">
                  <a16:creationId xmlns:a16="http://schemas.microsoft.com/office/drawing/2014/main" id="{F081A7D4-D416-2391-2391-506FC765BC91}"/>
                </a:ext>
              </a:extLst>
            </p:cNvPr>
            <p:cNvSpPr/>
            <p:nvPr/>
          </p:nvSpPr>
          <p:spPr>
            <a:xfrm>
              <a:off x="5025059"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055" name="Straight Connector 1054">
              <a:extLst>
                <a:ext uri="{FF2B5EF4-FFF2-40B4-BE49-F238E27FC236}">
                  <a16:creationId xmlns:a16="http://schemas.microsoft.com/office/drawing/2014/main" id="{0BAF69DF-1A3A-BD3E-5C9D-332FD8CC27D5}"/>
                </a:ext>
              </a:extLst>
            </p:cNvPr>
            <p:cNvCxnSpPr>
              <a:cxnSpLocks/>
            </p:cNvCxnSpPr>
            <p:nvPr/>
          </p:nvCxnSpPr>
          <p:spPr>
            <a:xfrm>
              <a:off x="5045825" y="4007834"/>
              <a:ext cx="252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E4C6BFD8-9E59-3E4C-D363-6B4AA05A407D}"/>
                </a:ext>
              </a:extLst>
            </p:cNvPr>
            <p:cNvCxnSpPr>
              <a:cxnSpLocks/>
            </p:cNvCxnSpPr>
            <p:nvPr/>
          </p:nvCxnSpPr>
          <p:spPr>
            <a:xfrm>
              <a:off x="5047331" y="4064984"/>
              <a:ext cx="252000" cy="0"/>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057" name="Group 1056">
            <a:extLst>
              <a:ext uri="{FF2B5EF4-FFF2-40B4-BE49-F238E27FC236}">
                <a16:creationId xmlns:a16="http://schemas.microsoft.com/office/drawing/2014/main" id="{5A1B21B3-D12D-D204-C1F9-18198EF8161D}"/>
              </a:ext>
            </a:extLst>
          </p:cNvPr>
          <p:cNvGrpSpPr/>
          <p:nvPr/>
        </p:nvGrpSpPr>
        <p:grpSpPr>
          <a:xfrm>
            <a:off x="5516580" y="2926306"/>
            <a:ext cx="298970" cy="298970"/>
            <a:chOff x="5025059" y="3884478"/>
            <a:chExt cx="298970" cy="298970"/>
          </a:xfrm>
        </p:grpSpPr>
        <p:sp>
          <p:nvSpPr>
            <p:cNvPr id="1058" name="Oval 1057">
              <a:extLst>
                <a:ext uri="{FF2B5EF4-FFF2-40B4-BE49-F238E27FC236}">
                  <a16:creationId xmlns:a16="http://schemas.microsoft.com/office/drawing/2014/main" id="{37F6BCAC-9098-1502-4B96-949188FB8F52}"/>
                </a:ext>
              </a:extLst>
            </p:cNvPr>
            <p:cNvSpPr/>
            <p:nvPr/>
          </p:nvSpPr>
          <p:spPr>
            <a:xfrm>
              <a:off x="5025059"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59" name="Straight Connector 1058">
              <a:extLst>
                <a:ext uri="{FF2B5EF4-FFF2-40B4-BE49-F238E27FC236}">
                  <a16:creationId xmlns:a16="http://schemas.microsoft.com/office/drawing/2014/main" id="{EC20BF8F-F198-2F39-45C4-71B776EE7065}"/>
                </a:ext>
              </a:extLst>
            </p:cNvPr>
            <p:cNvCxnSpPr>
              <a:cxnSpLocks/>
            </p:cNvCxnSpPr>
            <p:nvPr/>
          </p:nvCxnSpPr>
          <p:spPr>
            <a:xfrm>
              <a:off x="5045825" y="4007834"/>
              <a:ext cx="252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DF85CD59-27E0-C300-712B-73C378B16C7C}"/>
                </a:ext>
              </a:extLst>
            </p:cNvPr>
            <p:cNvCxnSpPr>
              <a:cxnSpLocks/>
            </p:cNvCxnSpPr>
            <p:nvPr/>
          </p:nvCxnSpPr>
          <p:spPr>
            <a:xfrm>
              <a:off x="5047331" y="4064984"/>
              <a:ext cx="252000" cy="0"/>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064" name="Group 1063">
            <a:extLst>
              <a:ext uri="{FF2B5EF4-FFF2-40B4-BE49-F238E27FC236}">
                <a16:creationId xmlns:a16="http://schemas.microsoft.com/office/drawing/2014/main" id="{66586412-E301-9E0D-C79D-142E86E5DBF3}"/>
              </a:ext>
            </a:extLst>
          </p:cNvPr>
          <p:cNvGrpSpPr/>
          <p:nvPr/>
        </p:nvGrpSpPr>
        <p:grpSpPr>
          <a:xfrm>
            <a:off x="5516580" y="2254528"/>
            <a:ext cx="298970" cy="298970"/>
            <a:chOff x="5025059" y="3884478"/>
            <a:chExt cx="298970" cy="298970"/>
          </a:xfrm>
        </p:grpSpPr>
        <p:sp>
          <p:nvSpPr>
            <p:cNvPr id="1065" name="Oval 1064">
              <a:extLst>
                <a:ext uri="{FF2B5EF4-FFF2-40B4-BE49-F238E27FC236}">
                  <a16:creationId xmlns:a16="http://schemas.microsoft.com/office/drawing/2014/main" id="{5772B412-8BC2-1025-3A1D-8488811FFDC6}"/>
                </a:ext>
              </a:extLst>
            </p:cNvPr>
            <p:cNvSpPr/>
            <p:nvPr/>
          </p:nvSpPr>
          <p:spPr>
            <a:xfrm>
              <a:off x="5025059" y="3884478"/>
              <a:ext cx="298970" cy="29897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66" name="Straight Connector 1065">
              <a:extLst>
                <a:ext uri="{FF2B5EF4-FFF2-40B4-BE49-F238E27FC236}">
                  <a16:creationId xmlns:a16="http://schemas.microsoft.com/office/drawing/2014/main" id="{106CDEC6-5B8E-F95F-A91F-B4F69345B025}"/>
                </a:ext>
              </a:extLst>
            </p:cNvPr>
            <p:cNvCxnSpPr>
              <a:cxnSpLocks/>
            </p:cNvCxnSpPr>
            <p:nvPr/>
          </p:nvCxnSpPr>
          <p:spPr>
            <a:xfrm>
              <a:off x="5045825" y="4007834"/>
              <a:ext cx="252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067" name="Straight Connector 1066">
              <a:extLst>
                <a:ext uri="{FF2B5EF4-FFF2-40B4-BE49-F238E27FC236}">
                  <a16:creationId xmlns:a16="http://schemas.microsoft.com/office/drawing/2014/main" id="{BE10A23E-A37A-BFAC-C9F8-270F3DEB4E73}"/>
                </a:ext>
              </a:extLst>
            </p:cNvPr>
            <p:cNvCxnSpPr>
              <a:cxnSpLocks/>
            </p:cNvCxnSpPr>
            <p:nvPr/>
          </p:nvCxnSpPr>
          <p:spPr>
            <a:xfrm>
              <a:off x="5047331" y="4064984"/>
              <a:ext cx="252000" cy="0"/>
            </a:xfrm>
            <a:prstGeom prst="line">
              <a:avLst/>
            </a:prstGeom>
            <a:ln>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068" name="Group 1067">
            <a:extLst>
              <a:ext uri="{FF2B5EF4-FFF2-40B4-BE49-F238E27FC236}">
                <a16:creationId xmlns:a16="http://schemas.microsoft.com/office/drawing/2014/main" id="{8CEDDE8D-19BD-BBF7-C3EE-C25EF374043A}"/>
              </a:ext>
            </a:extLst>
          </p:cNvPr>
          <p:cNvGrpSpPr/>
          <p:nvPr/>
        </p:nvGrpSpPr>
        <p:grpSpPr>
          <a:xfrm>
            <a:off x="2277616" y="4236309"/>
            <a:ext cx="298970" cy="298970"/>
            <a:chOff x="4691868" y="3884478"/>
            <a:chExt cx="298970" cy="298970"/>
          </a:xfrm>
        </p:grpSpPr>
        <p:sp>
          <p:nvSpPr>
            <p:cNvPr id="1069" name="Oval 1068">
              <a:extLst>
                <a:ext uri="{FF2B5EF4-FFF2-40B4-BE49-F238E27FC236}">
                  <a16:creationId xmlns:a16="http://schemas.microsoft.com/office/drawing/2014/main" id="{9D6F6DB0-8A1A-46B6-7E49-691ED4084AE7}"/>
                </a:ext>
              </a:extLst>
            </p:cNvPr>
            <p:cNvSpPr/>
            <p:nvPr/>
          </p:nvSpPr>
          <p:spPr>
            <a:xfrm>
              <a:off x="4691868" y="3884478"/>
              <a:ext cx="298970" cy="29897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0" name="Group 1069">
              <a:extLst>
                <a:ext uri="{FF2B5EF4-FFF2-40B4-BE49-F238E27FC236}">
                  <a16:creationId xmlns:a16="http://schemas.microsoft.com/office/drawing/2014/main" id="{33B78CE4-41A1-95CA-482C-022A0F9C83FC}"/>
                </a:ext>
              </a:extLst>
            </p:cNvPr>
            <p:cNvGrpSpPr/>
            <p:nvPr/>
          </p:nvGrpSpPr>
          <p:grpSpPr>
            <a:xfrm>
              <a:off x="4726089" y="3935743"/>
              <a:ext cx="230529" cy="196440"/>
              <a:chOff x="4862648" y="4027991"/>
              <a:chExt cx="159864" cy="196440"/>
            </a:xfrm>
          </p:grpSpPr>
          <p:sp>
            <p:nvSpPr>
              <p:cNvPr id="1071" name="Arc 1070">
                <a:extLst>
                  <a:ext uri="{FF2B5EF4-FFF2-40B4-BE49-F238E27FC236}">
                    <a16:creationId xmlns:a16="http://schemas.microsoft.com/office/drawing/2014/main" id="{A05B5556-3231-DE90-B856-1235A3ED4998}"/>
                  </a:ext>
                </a:extLst>
              </p:cNvPr>
              <p:cNvSpPr/>
              <p:nvPr/>
            </p:nvSpPr>
            <p:spPr>
              <a:xfrm>
                <a:off x="4862648" y="4048500"/>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2" name="Arc 1071">
                <a:extLst>
                  <a:ext uri="{FF2B5EF4-FFF2-40B4-BE49-F238E27FC236}">
                    <a16:creationId xmlns:a16="http://schemas.microsoft.com/office/drawing/2014/main" id="{23F514E6-A4E0-F5EE-F84C-5E620EEFDA6D}"/>
                  </a:ext>
                </a:extLst>
              </p:cNvPr>
              <p:cNvSpPr/>
              <p:nvPr/>
            </p:nvSpPr>
            <p:spPr>
              <a:xfrm rot="10800000">
                <a:off x="4942580" y="4027991"/>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073" name="Group 1072">
            <a:extLst>
              <a:ext uri="{FF2B5EF4-FFF2-40B4-BE49-F238E27FC236}">
                <a16:creationId xmlns:a16="http://schemas.microsoft.com/office/drawing/2014/main" id="{4DFAE74E-437A-9F2B-25CF-96B8E43C0FCE}"/>
              </a:ext>
            </a:extLst>
          </p:cNvPr>
          <p:cNvGrpSpPr/>
          <p:nvPr/>
        </p:nvGrpSpPr>
        <p:grpSpPr>
          <a:xfrm>
            <a:off x="2277617" y="4563279"/>
            <a:ext cx="298970" cy="298970"/>
            <a:chOff x="4691868" y="3884478"/>
            <a:chExt cx="298970" cy="298970"/>
          </a:xfrm>
        </p:grpSpPr>
        <p:sp>
          <p:nvSpPr>
            <p:cNvPr id="1074" name="Oval 1073">
              <a:extLst>
                <a:ext uri="{FF2B5EF4-FFF2-40B4-BE49-F238E27FC236}">
                  <a16:creationId xmlns:a16="http://schemas.microsoft.com/office/drawing/2014/main" id="{CD418287-BEDE-748C-7E5F-45C7AC1B0B06}"/>
                </a:ext>
              </a:extLst>
            </p:cNvPr>
            <p:cNvSpPr/>
            <p:nvPr/>
          </p:nvSpPr>
          <p:spPr>
            <a:xfrm>
              <a:off x="4691868" y="3884478"/>
              <a:ext cx="298970" cy="29897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75" name="Group 1074">
              <a:extLst>
                <a:ext uri="{FF2B5EF4-FFF2-40B4-BE49-F238E27FC236}">
                  <a16:creationId xmlns:a16="http://schemas.microsoft.com/office/drawing/2014/main" id="{04307145-F5DC-F125-D1B1-F6BF0CB1EB08}"/>
                </a:ext>
              </a:extLst>
            </p:cNvPr>
            <p:cNvGrpSpPr/>
            <p:nvPr/>
          </p:nvGrpSpPr>
          <p:grpSpPr>
            <a:xfrm>
              <a:off x="4726089" y="3935743"/>
              <a:ext cx="230529" cy="196440"/>
              <a:chOff x="4862648" y="4027991"/>
              <a:chExt cx="159864" cy="196440"/>
            </a:xfrm>
          </p:grpSpPr>
          <p:sp>
            <p:nvSpPr>
              <p:cNvPr id="1076" name="Arc 1075">
                <a:extLst>
                  <a:ext uri="{FF2B5EF4-FFF2-40B4-BE49-F238E27FC236}">
                    <a16:creationId xmlns:a16="http://schemas.microsoft.com/office/drawing/2014/main" id="{C514265A-F399-E931-E268-B85639ADC712}"/>
                  </a:ext>
                </a:extLst>
              </p:cNvPr>
              <p:cNvSpPr/>
              <p:nvPr/>
            </p:nvSpPr>
            <p:spPr>
              <a:xfrm>
                <a:off x="4862648" y="4048500"/>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7" name="Arc 1076">
                <a:extLst>
                  <a:ext uri="{FF2B5EF4-FFF2-40B4-BE49-F238E27FC236}">
                    <a16:creationId xmlns:a16="http://schemas.microsoft.com/office/drawing/2014/main" id="{7E5ACFE7-818A-409A-ED2B-5601449F9D50}"/>
                  </a:ext>
                </a:extLst>
              </p:cNvPr>
              <p:cNvSpPr/>
              <p:nvPr/>
            </p:nvSpPr>
            <p:spPr>
              <a:xfrm rot="10800000">
                <a:off x="4942580" y="4027991"/>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082" name="Group 1081">
            <a:extLst>
              <a:ext uri="{FF2B5EF4-FFF2-40B4-BE49-F238E27FC236}">
                <a16:creationId xmlns:a16="http://schemas.microsoft.com/office/drawing/2014/main" id="{C93D5F64-2517-8AF4-C4F7-915995D85611}"/>
              </a:ext>
            </a:extLst>
          </p:cNvPr>
          <p:cNvGrpSpPr/>
          <p:nvPr/>
        </p:nvGrpSpPr>
        <p:grpSpPr>
          <a:xfrm>
            <a:off x="1847521" y="4857562"/>
            <a:ext cx="298970" cy="298970"/>
            <a:chOff x="4691868" y="3884478"/>
            <a:chExt cx="298970" cy="298970"/>
          </a:xfrm>
        </p:grpSpPr>
        <p:sp>
          <p:nvSpPr>
            <p:cNvPr id="1083" name="Oval 1082">
              <a:extLst>
                <a:ext uri="{FF2B5EF4-FFF2-40B4-BE49-F238E27FC236}">
                  <a16:creationId xmlns:a16="http://schemas.microsoft.com/office/drawing/2014/main" id="{4905B95D-0964-1199-7FF3-3455085C29C7}"/>
                </a:ext>
              </a:extLst>
            </p:cNvPr>
            <p:cNvSpPr/>
            <p:nvPr/>
          </p:nvSpPr>
          <p:spPr>
            <a:xfrm>
              <a:off x="4691868" y="3884478"/>
              <a:ext cx="298970" cy="29897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4" name="Group 1083">
              <a:extLst>
                <a:ext uri="{FF2B5EF4-FFF2-40B4-BE49-F238E27FC236}">
                  <a16:creationId xmlns:a16="http://schemas.microsoft.com/office/drawing/2014/main" id="{94AF536C-7BA2-FD4F-A828-9A12FE630891}"/>
                </a:ext>
              </a:extLst>
            </p:cNvPr>
            <p:cNvGrpSpPr/>
            <p:nvPr/>
          </p:nvGrpSpPr>
          <p:grpSpPr>
            <a:xfrm>
              <a:off x="4726089" y="3935743"/>
              <a:ext cx="230529" cy="196440"/>
              <a:chOff x="4862648" y="4027991"/>
              <a:chExt cx="159864" cy="196440"/>
            </a:xfrm>
          </p:grpSpPr>
          <p:sp>
            <p:nvSpPr>
              <p:cNvPr id="1085" name="Arc 1084">
                <a:extLst>
                  <a:ext uri="{FF2B5EF4-FFF2-40B4-BE49-F238E27FC236}">
                    <a16:creationId xmlns:a16="http://schemas.microsoft.com/office/drawing/2014/main" id="{7DC9FEC1-001B-63F5-AD2F-BE85CFD1FF5E}"/>
                  </a:ext>
                </a:extLst>
              </p:cNvPr>
              <p:cNvSpPr/>
              <p:nvPr/>
            </p:nvSpPr>
            <p:spPr>
              <a:xfrm>
                <a:off x="4862648" y="4048500"/>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6" name="Arc 1085">
                <a:extLst>
                  <a:ext uri="{FF2B5EF4-FFF2-40B4-BE49-F238E27FC236}">
                    <a16:creationId xmlns:a16="http://schemas.microsoft.com/office/drawing/2014/main" id="{0E95AA42-175F-D3BD-369E-DFAABD97D1DE}"/>
                  </a:ext>
                </a:extLst>
              </p:cNvPr>
              <p:cNvSpPr/>
              <p:nvPr/>
            </p:nvSpPr>
            <p:spPr>
              <a:xfrm rot="10800000">
                <a:off x="4942580" y="4027991"/>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087" name="Group 1086">
            <a:extLst>
              <a:ext uri="{FF2B5EF4-FFF2-40B4-BE49-F238E27FC236}">
                <a16:creationId xmlns:a16="http://schemas.microsoft.com/office/drawing/2014/main" id="{5F7E47EC-F22D-108D-F0D3-9BAA1E607C99}"/>
              </a:ext>
            </a:extLst>
          </p:cNvPr>
          <p:cNvGrpSpPr/>
          <p:nvPr/>
        </p:nvGrpSpPr>
        <p:grpSpPr>
          <a:xfrm>
            <a:off x="1545638" y="5186998"/>
            <a:ext cx="298970" cy="298970"/>
            <a:chOff x="4691868" y="3884478"/>
            <a:chExt cx="298970" cy="298970"/>
          </a:xfrm>
        </p:grpSpPr>
        <p:sp>
          <p:nvSpPr>
            <p:cNvPr id="1088" name="Oval 1087">
              <a:extLst>
                <a:ext uri="{FF2B5EF4-FFF2-40B4-BE49-F238E27FC236}">
                  <a16:creationId xmlns:a16="http://schemas.microsoft.com/office/drawing/2014/main" id="{14BD99F6-2D1F-B2A7-FD0C-242F9420FFED}"/>
                </a:ext>
              </a:extLst>
            </p:cNvPr>
            <p:cNvSpPr/>
            <p:nvPr/>
          </p:nvSpPr>
          <p:spPr>
            <a:xfrm>
              <a:off x="4691868" y="3884478"/>
              <a:ext cx="298970" cy="29897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9" name="Group 1088">
              <a:extLst>
                <a:ext uri="{FF2B5EF4-FFF2-40B4-BE49-F238E27FC236}">
                  <a16:creationId xmlns:a16="http://schemas.microsoft.com/office/drawing/2014/main" id="{414D6D51-2148-CFE4-07AF-6D75B0AE58B9}"/>
                </a:ext>
              </a:extLst>
            </p:cNvPr>
            <p:cNvGrpSpPr/>
            <p:nvPr/>
          </p:nvGrpSpPr>
          <p:grpSpPr>
            <a:xfrm>
              <a:off x="4726089" y="3935743"/>
              <a:ext cx="230529" cy="196440"/>
              <a:chOff x="4862648" y="4027991"/>
              <a:chExt cx="159864" cy="196440"/>
            </a:xfrm>
          </p:grpSpPr>
          <p:sp>
            <p:nvSpPr>
              <p:cNvPr id="1090" name="Arc 1089">
                <a:extLst>
                  <a:ext uri="{FF2B5EF4-FFF2-40B4-BE49-F238E27FC236}">
                    <a16:creationId xmlns:a16="http://schemas.microsoft.com/office/drawing/2014/main" id="{78FC1104-0172-E11C-A567-1E0D5615CC1F}"/>
                  </a:ext>
                </a:extLst>
              </p:cNvPr>
              <p:cNvSpPr/>
              <p:nvPr/>
            </p:nvSpPr>
            <p:spPr>
              <a:xfrm>
                <a:off x="4862648" y="4048500"/>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1" name="Arc 1090">
                <a:extLst>
                  <a:ext uri="{FF2B5EF4-FFF2-40B4-BE49-F238E27FC236}">
                    <a16:creationId xmlns:a16="http://schemas.microsoft.com/office/drawing/2014/main" id="{82B015A4-84B5-AB04-ADD2-ECF3BA40F24E}"/>
                  </a:ext>
                </a:extLst>
              </p:cNvPr>
              <p:cNvSpPr/>
              <p:nvPr/>
            </p:nvSpPr>
            <p:spPr>
              <a:xfrm rot="10800000">
                <a:off x="4942580" y="4027991"/>
                <a:ext cx="79932" cy="175931"/>
              </a:xfrm>
              <a:prstGeom prst="arc">
                <a:avLst>
                  <a:gd name="adj1" fmla="val 10924424"/>
                  <a:gd name="adj2" fmla="val 0"/>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01" name="Group 1100">
            <a:extLst>
              <a:ext uri="{FF2B5EF4-FFF2-40B4-BE49-F238E27FC236}">
                <a16:creationId xmlns:a16="http://schemas.microsoft.com/office/drawing/2014/main" id="{CAE8D57C-B09B-7AC4-AA7A-23BA7325ABCE}"/>
              </a:ext>
            </a:extLst>
          </p:cNvPr>
          <p:cNvGrpSpPr/>
          <p:nvPr/>
        </p:nvGrpSpPr>
        <p:grpSpPr>
          <a:xfrm>
            <a:off x="6128633" y="4866171"/>
            <a:ext cx="298970" cy="298970"/>
            <a:chOff x="4691868" y="3884478"/>
            <a:chExt cx="298970" cy="298970"/>
          </a:xfrm>
        </p:grpSpPr>
        <p:sp>
          <p:nvSpPr>
            <p:cNvPr id="1102" name="Oval 1101">
              <a:extLst>
                <a:ext uri="{FF2B5EF4-FFF2-40B4-BE49-F238E27FC236}">
                  <a16:creationId xmlns:a16="http://schemas.microsoft.com/office/drawing/2014/main" id="{2431CF0F-8F77-29FC-9C78-8DE333C5AB80}"/>
                </a:ext>
              </a:extLst>
            </p:cNvPr>
            <p:cNvSpPr/>
            <p:nvPr/>
          </p:nvSpPr>
          <p:spPr>
            <a:xfrm>
              <a:off x="4691868"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03" name="Group 1102">
              <a:extLst>
                <a:ext uri="{FF2B5EF4-FFF2-40B4-BE49-F238E27FC236}">
                  <a16:creationId xmlns:a16="http://schemas.microsoft.com/office/drawing/2014/main" id="{D758B71F-2988-BD22-A18D-DFC22F7DBE37}"/>
                </a:ext>
              </a:extLst>
            </p:cNvPr>
            <p:cNvGrpSpPr/>
            <p:nvPr/>
          </p:nvGrpSpPr>
          <p:grpSpPr>
            <a:xfrm>
              <a:off x="4726089" y="3935743"/>
              <a:ext cx="230529" cy="196440"/>
              <a:chOff x="4862648" y="4027991"/>
              <a:chExt cx="159864" cy="196440"/>
            </a:xfrm>
          </p:grpSpPr>
          <p:sp>
            <p:nvSpPr>
              <p:cNvPr id="1104" name="Arc 1103">
                <a:extLst>
                  <a:ext uri="{FF2B5EF4-FFF2-40B4-BE49-F238E27FC236}">
                    <a16:creationId xmlns:a16="http://schemas.microsoft.com/office/drawing/2014/main" id="{767D2096-9B7C-19B9-D954-7D3D7B8F3382}"/>
                  </a:ext>
                </a:extLst>
              </p:cNvPr>
              <p:cNvSpPr/>
              <p:nvPr/>
            </p:nvSpPr>
            <p:spPr>
              <a:xfrm>
                <a:off x="4862648" y="4048500"/>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5" name="Arc 1104">
                <a:extLst>
                  <a:ext uri="{FF2B5EF4-FFF2-40B4-BE49-F238E27FC236}">
                    <a16:creationId xmlns:a16="http://schemas.microsoft.com/office/drawing/2014/main" id="{FC53170E-BCD1-E177-8B4E-45A0477E957E}"/>
                  </a:ext>
                </a:extLst>
              </p:cNvPr>
              <p:cNvSpPr/>
              <p:nvPr/>
            </p:nvSpPr>
            <p:spPr>
              <a:xfrm rot="10800000">
                <a:off x="4942580" y="4027991"/>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06" name="Group 1105">
            <a:extLst>
              <a:ext uri="{FF2B5EF4-FFF2-40B4-BE49-F238E27FC236}">
                <a16:creationId xmlns:a16="http://schemas.microsoft.com/office/drawing/2014/main" id="{73B186FA-08C7-E9A9-A100-818D51A5BCD6}"/>
              </a:ext>
            </a:extLst>
          </p:cNvPr>
          <p:cNvGrpSpPr/>
          <p:nvPr/>
        </p:nvGrpSpPr>
        <p:grpSpPr>
          <a:xfrm>
            <a:off x="6142519" y="5197252"/>
            <a:ext cx="298970" cy="298970"/>
            <a:chOff x="4691868" y="3884478"/>
            <a:chExt cx="298970" cy="298970"/>
          </a:xfrm>
        </p:grpSpPr>
        <p:sp>
          <p:nvSpPr>
            <p:cNvPr id="1107" name="Oval 1106">
              <a:extLst>
                <a:ext uri="{FF2B5EF4-FFF2-40B4-BE49-F238E27FC236}">
                  <a16:creationId xmlns:a16="http://schemas.microsoft.com/office/drawing/2014/main" id="{243F1EBD-A912-7AE5-B076-89F0280261A0}"/>
                </a:ext>
              </a:extLst>
            </p:cNvPr>
            <p:cNvSpPr/>
            <p:nvPr/>
          </p:nvSpPr>
          <p:spPr>
            <a:xfrm>
              <a:off x="4691868"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08" name="Group 1107">
              <a:extLst>
                <a:ext uri="{FF2B5EF4-FFF2-40B4-BE49-F238E27FC236}">
                  <a16:creationId xmlns:a16="http://schemas.microsoft.com/office/drawing/2014/main" id="{B516EEED-6712-E0AF-9583-6D60C7698DA8}"/>
                </a:ext>
              </a:extLst>
            </p:cNvPr>
            <p:cNvGrpSpPr/>
            <p:nvPr/>
          </p:nvGrpSpPr>
          <p:grpSpPr>
            <a:xfrm>
              <a:off x="4726089" y="3935743"/>
              <a:ext cx="230529" cy="196440"/>
              <a:chOff x="4862648" y="4027991"/>
              <a:chExt cx="159864" cy="196440"/>
            </a:xfrm>
          </p:grpSpPr>
          <p:sp>
            <p:nvSpPr>
              <p:cNvPr id="1109" name="Arc 1108">
                <a:extLst>
                  <a:ext uri="{FF2B5EF4-FFF2-40B4-BE49-F238E27FC236}">
                    <a16:creationId xmlns:a16="http://schemas.microsoft.com/office/drawing/2014/main" id="{034C3873-4C15-0895-056E-25CE83A9F288}"/>
                  </a:ext>
                </a:extLst>
              </p:cNvPr>
              <p:cNvSpPr/>
              <p:nvPr/>
            </p:nvSpPr>
            <p:spPr>
              <a:xfrm>
                <a:off x="4862648" y="4048500"/>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0" name="Arc 1109">
                <a:extLst>
                  <a:ext uri="{FF2B5EF4-FFF2-40B4-BE49-F238E27FC236}">
                    <a16:creationId xmlns:a16="http://schemas.microsoft.com/office/drawing/2014/main" id="{79C0BD36-B5F6-42FE-878A-5B8FA9D7E141}"/>
                  </a:ext>
                </a:extLst>
              </p:cNvPr>
              <p:cNvSpPr/>
              <p:nvPr/>
            </p:nvSpPr>
            <p:spPr>
              <a:xfrm rot="10800000">
                <a:off x="4942580" y="4027991"/>
                <a:ext cx="79932" cy="175931"/>
              </a:xfrm>
              <a:prstGeom prst="arc">
                <a:avLst>
                  <a:gd name="adj1" fmla="val 10924424"/>
                  <a:gd name="adj2" fmla="val 0"/>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11" name="Group 1110">
            <a:extLst>
              <a:ext uri="{FF2B5EF4-FFF2-40B4-BE49-F238E27FC236}">
                <a16:creationId xmlns:a16="http://schemas.microsoft.com/office/drawing/2014/main" id="{3679CB8B-75D0-18F1-07B1-6BE118DC17B7}"/>
              </a:ext>
            </a:extLst>
          </p:cNvPr>
          <p:cNvGrpSpPr/>
          <p:nvPr/>
        </p:nvGrpSpPr>
        <p:grpSpPr>
          <a:xfrm>
            <a:off x="9480012" y="1078194"/>
            <a:ext cx="298970" cy="298970"/>
            <a:chOff x="5025059" y="3884478"/>
            <a:chExt cx="298970" cy="298970"/>
          </a:xfrm>
        </p:grpSpPr>
        <p:sp>
          <p:nvSpPr>
            <p:cNvPr id="1112" name="Oval 1111">
              <a:extLst>
                <a:ext uri="{FF2B5EF4-FFF2-40B4-BE49-F238E27FC236}">
                  <a16:creationId xmlns:a16="http://schemas.microsoft.com/office/drawing/2014/main" id="{86C8FE78-7E15-551E-0017-0963548F90C3}"/>
                </a:ext>
              </a:extLst>
            </p:cNvPr>
            <p:cNvSpPr/>
            <p:nvPr/>
          </p:nvSpPr>
          <p:spPr>
            <a:xfrm>
              <a:off x="5025059"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13" name="Straight Connector 1112">
              <a:extLst>
                <a:ext uri="{FF2B5EF4-FFF2-40B4-BE49-F238E27FC236}">
                  <a16:creationId xmlns:a16="http://schemas.microsoft.com/office/drawing/2014/main" id="{9E8BE4C5-F6B5-E7EF-D9C1-18400A7C0B9C}"/>
                </a:ext>
              </a:extLst>
            </p:cNvPr>
            <p:cNvCxnSpPr>
              <a:cxnSpLocks/>
            </p:cNvCxnSpPr>
            <p:nvPr/>
          </p:nvCxnSpPr>
          <p:spPr>
            <a:xfrm>
              <a:off x="5045825" y="4007834"/>
              <a:ext cx="252000" cy="0"/>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4" name="Straight Connector 1113">
              <a:extLst>
                <a:ext uri="{FF2B5EF4-FFF2-40B4-BE49-F238E27FC236}">
                  <a16:creationId xmlns:a16="http://schemas.microsoft.com/office/drawing/2014/main" id="{DFFD0BDB-77A0-4505-6250-C7FDDD05D6AA}"/>
                </a:ext>
              </a:extLst>
            </p:cNvPr>
            <p:cNvCxnSpPr>
              <a:cxnSpLocks/>
            </p:cNvCxnSpPr>
            <p:nvPr/>
          </p:nvCxnSpPr>
          <p:spPr>
            <a:xfrm>
              <a:off x="5047331" y="4064984"/>
              <a:ext cx="252000" cy="0"/>
            </a:xfrm>
            <a:prstGeom prst="line">
              <a:avLst/>
            </a:prstGeom>
            <a:ln>
              <a:solidFill>
                <a:schemeClr val="accent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15" name="Group 1114">
            <a:extLst>
              <a:ext uri="{FF2B5EF4-FFF2-40B4-BE49-F238E27FC236}">
                <a16:creationId xmlns:a16="http://schemas.microsoft.com/office/drawing/2014/main" id="{91905ABC-89F7-B27B-026E-363D2B4431FC}"/>
              </a:ext>
            </a:extLst>
          </p:cNvPr>
          <p:cNvGrpSpPr/>
          <p:nvPr/>
        </p:nvGrpSpPr>
        <p:grpSpPr>
          <a:xfrm>
            <a:off x="9477293" y="1401441"/>
            <a:ext cx="298970" cy="298970"/>
            <a:chOff x="5025059" y="3884478"/>
            <a:chExt cx="298970" cy="298970"/>
          </a:xfrm>
        </p:grpSpPr>
        <p:sp>
          <p:nvSpPr>
            <p:cNvPr id="1116" name="Oval 1115">
              <a:extLst>
                <a:ext uri="{FF2B5EF4-FFF2-40B4-BE49-F238E27FC236}">
                  <a16:creationId xmlns:a16="http://schemas.microsoft.com/office/drawing/2014/main" id="{5B9E1C09-E76F-6813-A444-E7536AC4A8C7}"/>
                </a:ext>
              </a:extLst>
            </p:cNvPr>
            <p:cNvSpPr/>
            <p:nvPr/>
          </p:nvSpPr>
          <p:spPr>
            <a:xfrm>
              <a:off x="5025059"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17" name="Straight Connector 1116">
              <a:extLst>
                <a:ext uri="{FF2B5EF4-FFF2-40B4-BE49-F238E27FC236}">
                  <a16:creationId xmlns:a16="http://schemas.microsoft.com/office/drawing/2014/main" id="{29827DA0-C7C4-7691-4173-5A67D28A2341}"/>
                </a:ext>
              </a:extLst>
            </p:cNvPr>
            <p:cNvCxnSpPr>
              <a:cxnSpLocks/>
            </p:cNvCxnSpPr>
            <p:nvPr/>
          </p:nvCxnSpPr>
          <p:spPr>
            <a:xfrm>
              <a:off x="5045825" y="4007834"/>
              <a:ext cx="252000" cy="0"/>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C2EB34DD-15D1-FB61-97AB-0DBE16DFC4FC}"/>
                </a:ext>
              </a:extLst>
            </p:cNvPr>
            <p:cNvCxnSpPr>
              <a:cxnSpLocks/>
            </p:cNvCxnSpPr>
            <p:nvPr/>
          </p:nvCxnSpPr>
          <p:spPr>
            <a:xfrm>
              <a:off x="5047331" y="4064984"/>
              <a:ext cx="252000" cy="0"/>
            </a:xfrm>
            <a:prstGeom prst="line">
              <a:avLst/>
            </a:prstGeom>
            <a:ln>
              <a:solidFill>
                <a:schemeClr val="accent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19" name="Group 1118">
            <a:extLst>
              <a:ext uri="{FF2B5EF4-FFF2-40B4-BE49-F238E27FC236}">
                <a16:creationId xmlns:a16="http://schemas.microsoft.com/office/drawing/2014/main" id="{FA4CC7D9-96C4-9BA2-DFDC-30CF0FF67379}"/>
              </a:ext>
            </a:extLst>
          </p:cNvPr>
          <p:cNvGrpSpPr/>
          <p:nvPr/>
        </p:nvGrpSpPr>
        <p:grpSpPr>
          <a:xfrm>
            <a:off x="9480012" y="2357456"/>
            <a:ext cx="298970" cy="298970"/>
            <a:chOff x="4691868" y="3884478"/>
            <a:chExt cx="298970" cy="298970"/>
          </a:xfrm>
        </p:grpSpPr>
        <p:sp>
          <p:nvSpPr>
            <p:cNvPr id="1120" name="Oval 1119">
              <a:extLst>
                <a:ext uri="{FF2B5EF4-FFF2-40B4-BE49-F238E27FC236}">
                  <a16:creationId xmlns:a16="http://schemas.microsoft.com/office/drawing/2014/main" id="{0D1D728F-F9DA-243A-B06F-F570937461AC}"/>
                </a:ext>
              </a:extLst>
            </p:cNvPr>
            <p:cNvSpPr/>
            <p:nvPr/>
          </p:nvSpPr>
          <p:spPr>
            <a:xfrm>
              <a:off x="4691868"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21" name="Group 1120">
              <a:extLst>
                <a:ext uri="{FF2B5EF4-FFF2-40B4-BE49-F238E27FC236}">
                  <a16:creationId xmlns:a16="http://schemas.microsoft.com/office/drawing/2014/main" id="{24879BB7-F36C-2EFA-EE87-479FEC2963BE}"/>
                </a:ext>
              </a:extLst>
            </p:cNvPr>
            <p:cNvGrpSpPr/>
            <p:nvPr/>
          </p:nvGrpSpPr>
          <p:grpSpPr>
            <a:xfrm>
              <a:off x="4726089" y="3935743"/>
              <a:ext cx="230529" cy="196440"/>
              <a:chOff x="4862648" y="4027991"/>
              <a:chExt cx="159864" cy="196440"/>
            </a:xfrm>
          </p:grpSpPr>
          <p:sp>
            <p:nvSpPr>
              <p:cNvPr id="1122" name="Arc 1121">
                <a:extLst>
                  <a:ext uri="{FF2B5EF4-FFF2-40B4-BE49-F238E27FC236}">
                    <a16:creationId xmlns:a16="http://schemas.microsoft.com/office/drawing/2014/main" id="{3D7BB182-8151-3DCC-9262-14AB90C1C8A6}"/>
                  </a:ext>
                </a:extLst>
              </p:cNvPr>
              <p:cNvSpPr/>
              <p:nvPr/>
            </p:nvSpPr>
            <p:spPr>
              <a:xfrm>
                <a:off x="4862648" y="4048500"/>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3" name="Arc 1122">
                <a:extLst>
                  <a:ext uri="{FF2B5EF4-FFF2-40B4-BE49-F238E27FC236}">
                    <a16:creationId xmlns:a16="http://schemas.microsoft.com/office/drawing/2014/main" id="{6C975ABC-7409-1B16-C3D9-D33648523B41}"/>
                  </a:ext>
                </a:extLst>
              </p:cNvPr>
              <p:cNvSpPr/>
              <p:nvPr/>
            </p:nvSpPr>
            <p:spPr>
              <a:xfrm rot="10800000">
                <a:off x="4942580" y="4027991"/>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29" name="Group 1128">
            <a:extLst>
              <a:ext uri="{FF2B5EF4-FFF2-40B4-BE49-F238E27FC236}">
                <a16:creationId xmlns:a16="http://schemas.microsoft.com/office/drawing/2014/main" id="{1FACBB86-7B3D-34D8-67FA-0E82659A9F48}"/>
              </a:ext>
            </a:extLst>
          </p:cNvPr>
          <p:cNvGrpSpPr/>
          <p:nvPr/>
        </p:nvGrpSpPr>
        <p:grpSpPr>
          <a:xfrm>
            <a:off x="9474574" y="2029078"/>
            <a:ext cx="298970" cy="298970"/>
            <a:chOff x="5025059" y="3884478"/>
            <a:chExt cx="298970" cy="298970"/>
          </a:xfrm>
        </p:grpSpPr>
        <p:sp>
          <p:nvSpPr>
            <p:cNvPr id="1130" name="Oval 1129">
              <a:extLst>
                <a:ext uri="{FF2B5EF4-FFF2-40B4-BE49-F238E27FC236}">
                  <a16:creationId xmlns:a16="http://schemas.microsoft.com/office/drawing/2014/main" id="{7E4DD701-13E3-D93E-1F53-8F8A148ECD4B}"/>
                </a:ext>
              </a:extLst>
            </p:cNvPr>
            <p:cNvSpPr/>
            <p:nvPr/>
          </p:nvSpPr>
          <p:spPr>
            <a:xfrm>
              <a:off x="5025059"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31" name="Straight Connector 1130">
              <a:extLst>
                <a:ext uri="{FF2B5EF4-FFF2-40B4-BE49-F238E27FC236}">
                  <a16:creationId xmlns:a16="http://schemas.microsoft.com/office/drawing/2014/main" id="{A9AB2AA8-62ED-7135-0220-E69B77B4E016}"/>
                </a:ext>
              </a:extLst>
            </p:cNvPr>
            <p:cNvCxnSpPr>
              <a:cxnSpLocks/>
            </p:cNvCxnSpPr>
            <p:nvPr/>
          </p:nvCxnSpPr>
          <p:spPr>
            <a:xfrm>
              <a:off x="5045825" y="4007834"/>
              <a:ext cx="252000" cy="0"/>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98D037F8-229D-9915-9E71-A510B5E058AA}"/>
                </a:ext>
              </a:extLst>
            </p:cNvPr>
            <p:cNvCxnSpPr>
              <a:cxnSpLocks/>
            </p:cNvCxnSpPr>
            <p:nvPr/>
          </p:nvCxnSpPr>
          <p:spPr>
            <a:xfrm>
              <a:off x="5047331" y="4064984"/>
              <a:ext cx="252000" cy="0"/>
            </a:xfrm>
            <a:prstGeom prst="line">
              <a:avLst/>
            </a:prstGeom>
            <a:ln>
              <a:solidFill>
                <a:schemeClr val="accent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43" name="Group 1142">
            <a:extLst>
              <a:ext uri="{FF2B5EF4-FFF2-40B4-BE49-F238E27FC236}">
                <a16:creationId xmlns:a16="http://schemas.microsoft.com/office/drawing/2014/main" id="{563ADDFC-1F4C-F32F-5918-F5743D41B688}"/>
              </a:ext>
            </a:extLst>
          </p:cNvPr>
          <p:cNvGrpSpPr/>
          <p:nvPr/>
        </p:nvGrpSpPr>
        <p:grpSpPr>
          <a:xfrm>
            <a:off x="9164663" y="1395105"/>
            <a:ext cx="298970" cy="298970"/>
            <a:chOff x="4691868" y="3884478"/>
            <a:chExt cx="298970" cy="298970"/>
          </a:xfrm>
        </p:grpSpPr>
        <p:sp>
          <p:nvSpPr>
            <p:cNvPr id="1144" name="Oval 1143">
              <a:extLst>
                <a:ext uri="{FF2B5EF4-FFF2-40B4-BE49-F238E27FC236}">
                  <a16:creationId xmlns:a16="http://schemas.microsoft.com/office/drawing/2014/main" id="{9FDFA2FA-404E-A525-216F-2F3F5FC0110D}"/>
                </a:ext>
              </a:extLst>
            </p:cNvPr>
            <p:cNvSpPr/>
            <p:nvPr/>
          </p:nvSpPr>
          <p:spPr>
            <a:xfrm>
              <a:off x="4691868"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45" name="Group 1144">
              <a:extLst>
                <a:ext uri="{FF2B5EF4-FFF2-40B4-BE49-F238E27FC236}">
                  <a16:creationId xmlns:a16="http://schemas.microsoft.com/office/drawing/2014/main" id="{887C45DF-17F4-B1FE-8961-AAB70C06E58A}"/>
                </a:ext>
              </a:extLst>
            </p:cNvPr>
            <p:cNvGrpSpPr/>
            <p:nvPr/>
          </p:nvGrpSpPr>
          <p:grpSpPr>
            <a:xfrm>
              <a:off x="4726089" y="3935743"/>
              <a:ext cx="230529" cy="196440"/>
              <a:chOff x="4862648" y="4027991"/>
              <a:chExt cx="159864" cy="196440"/>
            </a:xfrm>
          </p:grpSpPr>
          <p:sp>
            <p:nvSpPr>
              <p:cNvPr id="1146" name="Arc 1145">
                <a:extLst>
                  <a:ext uri="{FF2B5EF4-FFF2-40B4-BE49-F238E27FC236}">
                    <a16:creationId xmlns:a16="http://schemas.microsoft.com/office/drawing/2014/main" id="{2BCAB23B-10FE-74EA-483C-2A5B1E8854DC}"/>
                  </a:ext>
                </a:extLst>
              </p:cNvPr>
              <p:cNvSpPr/>
              <p:nvPr/>
            </p:nvSpPr>
            <p:spPr>
              <a:xfrm>
                <a:off x="4862648" y="4048500"/>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7" name="Arc 1146">
                <a:extLst>
                  <a:ext uri="{FF2B5EF4-FFF2-40B4-BE49-F238E27FC236}">
                    <a16:creationId xmlns:a16="http://schemas.microsoft.com/office/drawing/2014/main" id="{06E5074B-B5F8-A945-9230-B5C3EDE8A9EC}"/>
                  </a:ext>
                </a:extLst>
              </p:cNvPr>
              <p:cNvSpPr/>
              <p:nvPr/>
            </p:nvSpPr>
            <p:spPr>
              <a:xfrm rot="10800000">
                <a:off x="4942580" y="4027991"/>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48" name="Group 1147">
            <a:extLst>
              <a:ext uri="{FF2B5EF4-FFF2-40B4-BE49-F238E27FC236}">
                <a16:creationId xmlns:a16="http://schemas.microsoft.com/office/drawing/2014/main" id="{CB6439AC-2118-3042-33C7-A2C0F740581A}"/>
              </a:ext>
            </a:extLst>
          </p:cNvPr>
          <p:cNvGrpSpPr/>
          <p:nvPr/>
        </p:nvGrpSpPr>
        <p:grpSpPr>
          <a:xfrm>
            <a:off x="9471855" y="1724688"/>
            <a:ext cx="298970" cy="298970"/>
            <a:chOff x="4691868" y="3884478"/>
            <a:chExt cx="298970" cy="298970"/>
          </a:xfrm>
        </p:grpSpPr>
        <p:sp>
          <p:nvSpPr>
            <p:cNvPr id="1149" name="Oval 1148">
              <a:extLst>
                <a:ext uri="{FF2B5EF4-FFF2-40B4-BE49-F238E27FC236}">
                  <a16:creationId xmlns:a16="http://schemas.microsoft.com/office/drawing/2014/main" id="{0CBFF40C-27D7-9A4F-8CFB-AF2285004F7C}"/>
                </a:ext>
              </a:extLst>
            </p:cNvPr>
            <p:cNvSpPr/>
            <p:nvPr/>
          </p:nvSpPr>
          <p:spPr>
            <a:xfrm>
              <a:off x="4691868"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50" name="Group 1149">
              <a:extLst>
                <a:ext uri="{FF2B5EF4-FFF2-40B4-BE49-F238E27FC236}">
                  <a16:creationId xmlns:a16="http://schemas.microsoft.com/office/drawing/2014/main" id="{253BD9F4-B96A-E103-31C6-087036A1D81E}"/>
                </a:ext>
              </a:extLst>
            </p:cNvPr>
            <p:cNvGrpSpPr/>
            <p:nvPr/>
          </p:nvGrpSpPr>
          <p:grpSpPr>
            <a:xfrm>
              <a:off x="4726089" y="3935743"/>
              <a:ext cx="230529" cy="196440"/>
              <a:chOff x="4862648" y="4027991"/>
              <a:chExt cx="159864" cy="196440"/>
            </a:xfrm>
          </p:grpSpPr>
          <p:sp>
            <p:nvSpPr>
              <p:cNvPr id="1151" name="Arc 1150">
                <a:extLst>
                  <a:ext uri="{FF2B5EF4-FFF2-40B4-BE49-F238E27FC236}">
                    <a16:creationId xmlns:a16="http://schemas.microsoft.com/office/drawing/2014/main" id="{B1046577-C0F1-3786-CB3F-201ACACC2D6E}"/>
                  </a:ext>
                </a:extLst>
              </p:cNvPr>
              <p:cNvSpPr/>
              <p:nvPr/>
            </p:nvSpPr>
            <p:spPr>
              <a:xfrm>
                <a:off x="4862648" y="4048500"/>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2" name="Arc 1151">
                <a:extLst>
                  <a:ext uri="{FF2B5EF4-FFF2-40B4-BE49-F238E27FC236}">
                    <a16:creationId xmlns:a16="http://schemas.microsoft.com/office/drawing/2014/main" id="{C923D0F0-B591-3910-90EF-FE7DDBB9B32D}"/>
                  </a:ext>
                </a:extLst>
              </p:cNvPr>
              <p:cNvSpPr/>
              <p:nvPr/>
            </p:nvSpPr>
            <p:spPr>
              <a:xfrm rot="10800000">
                <a:off x="4942580" y="4027991"/>
                <a:ext cx="79932" cy="175931"/>
              </a:xfrm>
              <a:prstGeom prst="arc">
                <a:avLst>
                  <a:gd name="adj1" fmla="val 10924424"/>
                  <a:gd name="adj2" fmla="val 0"/>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1153" name="Group 1152">
            <a:extLst>
              <a:ext uri="{FF2B5EF4-FFF2-40B4-BE49-F238E27FC236}">
                <a16:creationId xmlns:a16="http://schemas.microsoft.com/office/drawing/2014/main" id="{75F01EBA-5D8B-96A0-AFFB-33DC468C88E9}"/>
              </a:ext>
            </a:extLst>
          </p:cNvPr>
          <p:cNvGrpSpPr/>
          <p:nvPr/>
        </p:nvGrpSpPr>
        <p:grpSpPr>
          <a:xfrm>
            <a:off x="9164664" y="2349525"/>
            <a:ext cx="298970" cy="298970"/>
            <a:chOff x="5025059" y="3884478"/>
            <a:chExt cx="298970" cy="298970"/>
          </a:xfrm>
        </p:grpSpPr>
        <p:sp>
          <p:nvSpPr>
            <p:cNvPr id="1154" name="Oval 1153">
              <a:extLst>
                <a:ext uri="{FF2B5EF4-FFF2-40B4-BE49-F238E27FC236}">
                  <a16:creationId xmlns:a16="http://schemas.microsoft.com/office/drawing/2014/main" id="{62E9858A-2041-AAE5-95AE-F6CBCD11B51F}"/>
                </a:ext>
              </a:extLst>
            </p:cNvPr>
            <p:cNvSpPr/>
            <p:nvPr/>
          </p:nvSpPr>
          <p:spPr>
            <a:xfrm>
              <a:off x="5025059" y="3884478"/>
              <a:ext cx="298970" cy="298970"/>
            </a:xfrm>
            <a:prstGeom prst="ellipse">
              <a:avLst/>
            </a:prstGeom>
            <a:no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55" name="Straight Connector 1154">
              <a:extLst>
                <a:ext uri="{FF2B5EF4-FFF2-40B4-BE49-F238E27FC236}">
                  <a16:creationId xmlns:a16="http://schemas.microsoft.com/office/drawing/2014/main" id="{E9BBFD06-CB87-FF25-1F26-3D3578DE63C5}"/>
                </a:ext>
              </a:extLst>
            </p:cNvPr>
            <p:cNvCxnSpPr>
              <a:cxnSpLocks/>
            </p:cNvCxnSpPr>
            <p:nvPr/>
          </p:nvCxnSpPr>
          <p:spPr>
            <a:xfrm>
              <a:off x="5045825" y="4007834"/>
              <a:ext cx="252000" cy="0"/>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6" name="Straight Connector 1155">
              <a:extLst>
                <a:ext uri="{FF2B5EF4-FFF2-40B4-BE49-F238E27FC236}">
                  <a16:creationId xmlns:a16="http://schemas.microsoft.com/office/drawing/2014/main" id="{8D80D845-4B41-4AA7-693C-76E383AEF5B8}"/>
                </a:ext>
              </a:extLst>
            </p:cNvPr>
            <p:cNvCxnSpPr>
              <a:cxnSpLocks/>
            </p:cNvCxnSpPr>
            <p:nvPr/>
          </p:nvCxnSpPr>
          <p:spPr>
            <a:xfrm>
              <a:off x="5047331" y="4064984"/>
              <a:ext cx="252000" cy="0"/>
            </a:xfrm>
            <a:prstGeom prst="line">
              <a:avLst/>
            </a:prstGeom>
            <a:ln>
              <a:solidFill>
                <a:schemeClr val="accent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57" name="Group 1156">
            <a:extLst>
              <a:ext uri="{FF2B5EF4-FFF2-40B4-BE49-F238E27FC236}">
                <a16:creationId xmlns:a16="http://schemas.microsoft.com/office/drawing/2014/main" id="{FBCE4C29-5A47-240E-9433-3640E73872CD}"/>
              </a:ext>
            </a:extLst>
          </p:cNvPr>
          <p:cNvGrpSpPr/>
          <p:nvPr/>
        </p:nvGrpSpPr>
        <p:grpSpPr>
          <a:xfrm>
            <a:off x="5816983" y="4210929"/>
            <a:ext cx="298970" cy="298970"/>
            <a:chOff x="5025059" y="3884478"/>
            <a:chExt cx="298970" cy="298970"/>
          </a:xfrm>
        </p:grpSpPr>
        <p:sp>
          <p:nvSpPr>
            <p:cNvPr id="1158" name="Oval 1157">
              <a:extLst>
                <a:ext uri="{FF2B5EF4-FFF2-40B4-BE49-F238E27FC236}">
                  <a16:creationId xmlns:a16="http://schemas.microsoft.com/office/drawing/2014/main" id="{2F5C6E63-C734-FD3A-56AE-71B108BC3EE7}"/>
                </a:ext>
              </a:extLst>
            </p:cNvPr>
            <p:cNvSpPr/>
            <p:nvPr/>
          </p:nvSpPr>
          <p:spPr>
            <a:xfrm>
              <a:off x="5025059"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59" name="Straight Connector 1158">
              <a:extLst>
                <a:ext uri="{FF2B5EF4-FFF2-40B4-BE49-F238E27FC236}">
                  <a16:creationId xmlns:a16="http://schemas.microsoft.com/office/drawing/2014/main" id="{5EAA79A2-A362-11A6-8BA1-4580A92CBF79}"/>
                </a:ext>
              </a:extLst>
            </p:cNvPr>
            <p:cNvCxnSpPr>
              <a:cxnSpLocks/>
            </p:cNvCxnSpPr>
            <p:nvPr/>
          </p:nvCxnSpPr>
          <p:spPr>
            <a:xfrm>
              <a:off x="5045825" y="4007834"/>
              <a:ext cx="252000" cy="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0" name="Straight Connector 1159">
              <a:extLst>
                <a:ext uri="{FF2B5EF4-FFF2-40B4-BE49-F238E27FC236}">
                  <a16:creationId xmlns:a16="http://schemas.microsoft.com/office/drawing/2014/main" id="{96125F50-FE76-E6CA-48AC-CE28220CB907}"/>
                </a:ext>
              </a:extLst>
            </p:cNvPr>
            <p:cNvCxnSpPr>
              <a:cxnSpLocks/>
            </p:cNvCxnSpPr>
            <p:nvPr/>
          </p:nvCxnSpPr>
          <p:spPr>
            <a:xfrm>
              <a:off x="5047331" y="4064984"/>
              <a:ext cx="252000" cy="0"/>
            </a:xfrm>
            <a:prstGeom prst="line">
              <a:avLst/>
            </a:prstGeom>
            <a:ln>
              <a:solidFill>
                <a:schemeClr val="accent5">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61" name="Group 1160">
            <a:extLst>
              <a:ext uri="{FF2B5EF4-FFF2-40B4-BE49-F238E27FC236}">
                <a16:creationId xmlns:a16="http://schemas.microsoft.com/office/drawing/2014/main" id="{231AFA03-88B8-E9BD-96CC-22250B3312C0}"/>
              </a:ext>
            </a:extLst>
          </p:cNvPr>
          <p:cNvGrpSpPr/>
          <p:nvPr/>
        </p:nvGrpSpPr>
        <p:grpSpPr>
          <a:xfrm>
            <a:off x="6133173" y="4542215"/>
            <a:ext cx="298970" cy="298970"/>
            <a:chOff x="5025059" y="3884478"/>
            <a:chExt cx="298970" cy="298970"/>
          </a:xfrm>
        </p:grpSpPr>
        <p:sp>
          <p:nvSpPr>
            <p:cNvPr id="1162" name="Oval 1161">
              <a:extLst>
                <a:ext uri="{FF2B5EF4-FFF2-40B4-BE49-F238E27FC236}">
                  <a16:creationId xmlns:a16="http://schemas.microsoft.com/office/drawing/2014/main" id="{1EEDBCD4-C69A-658F-A402-6FE98F1D6F2A}"/>
                </a:ext>
              </a:extLst>
            </p:cNvPr>
            <p:cNvSpPr/>
            <p:nvPr/>
          </p:nvSpPr>
          <p:spPr>
            <a:xfrm>
              <a:off x="5025059"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63" name="Straight Connector 1162">
              <a:extLst>
                <a:ext uri="{FF2B5EF4-FFF2-40B4-BE49-F238E27FC236}">
                  <a16:creationId xmlns:a16="http://schemas.microsoft.com/office/drawing/2014/main" id="{C8518965-7EED-CE58-61AB-94E0D66213C5}"/>
                </a:ext>
              </a:extLst>
            </p:cNvPr>
            <p:cNvCxnSpPr>
              <a:cxnSpLocks/>
            </p:cNvCxnSpPr>
            <p:nvPr/>
          </p:nvCxnSpPr>
          <p:spPr>
            <a:xfrm>
              <a:off x="5045825" y="4007834"/>
              <a:ext cx="252000" cy="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4" name="Straight Connector 1163">
              <a:extLst>
                <a:ext uri="{FF2B5EF4-FFF2-40B4-BE49-F238E27FC236}">
                  <a16:creationId xmlns:a16="http://schemas.microsoft.com/office/drawing/2014/main" id="{D25D7B99-37FB-73C5-FDE3-3C5449363B5B}"/>
                </a:ext>
              </a:extLst>
            </p:cNvPr>
            <p:cNvCxnSpPr>
              <a:cxnSpLocks/>
            </p:cNvCxnSpPr>
            <p:nvPr/>
          </p:nvCxnSpPr>
          <p:spPr>
            <a:xfrm>
              <a:off x="5047331" y="4064984"/>
              <a:ext cx="252000" cy="0"/>
            </a:xfrm>
            <a:prstGeom prst="line">
              <a:avLst/>
            </a:prstGeom>
            <a:ln>
              <a:solidFill>
                <a:schemeClr val="accent5">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165" name="Group 1164">
            <a:extLst>
              <a:ext uri="{FF2B5EF4-FFF2-40B4-BE49-F238E27FC236}">
                <a16:creationId xmlns:a16="http://schemas.microsoft.com/office/drawing/2014/main" id="{9EE0C7B5-331A-6B23-FD42-D59757AACADE}"/>
              </a:ext>
            </a:extLst>
          </p:cNvPr>
          <p:cNvGrpSpPr/>
          <p:nvPr/>
        </p:nvGrpSpPr>
        <p:grpSpPr>
          <a:xfrm>
            <a:off x="7852301" y="6410614"/>
            <a:ext cx="298970" cy="298970"/>
            <a:chOff x="4691868" y="3884478"/>
            <a:chExt cx="298970" cy="298970"/>
          </a:xfrm>
        </p:grpSpPr>
        <p:sp>
          <p:nvSpPr>
            <p:cNvPr id="1166" name="Oval 1165">
              <a:extLst>
                <a:ext uri="{FF2B5EF4-FFF2-40B4-BE49-F238E27FC236}">
                  <a16:creationId xmlns:a16="http://schemas.microsoft.com/office/drawing/2014/main" id="{AFA5890C-CC8B-7C14-12DC-621484991DFC}"/>
                </a:ext>
              </a:extLst>
            </p:cNvPr>
            <p:cNvSpPr/>
            <p:nvPr/>
          </p:nvSpPr>
          <p:spPr>
            <a:xfrm>
              <a:off x="4691868" y="3884478"/>
              <a:ext cx="298970" cy="2989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7" name="Group 1166">
              <a:extLst>
                <a:ext uri="{FF2B5EF4-FFF2-40B4-BE49-F238E27FC236}">
                  <a16:creationId xmlns:a16="http://schemas.microsoft.com/office/drawing/2014/main" id="{99B1A1B4-2D39-D66D-DA62-6492AE8F788E}"/>
                </a:ext>
              </a:extLst>
            </p:cNvPr>
            <p:cNvGrpSpPr/>
            <p:nvPr/>
          </p:nvGrpSpPr>
          <p:grpSpPr>
            <a:xfrm>
              <a:off x="4726089" y="3935743"/>
              <a:ext cx="230529" cy="196440"/>
              <a:chOff x="4862648" y="4027991"/>
              <a:chExt cx="159864" cy="196440"/>
            </a:xfrm>
          </p:grpSpPr>
          <p:sp>
            <p:nvSpPr>
              <p:cNvPr id="1168" name="Arc 1167">
                <a:extLst>
                  <a:ext uri="{FF2B5EF4-FFF2-40B4-BE49-F238E27FC236}">
                    <a16:creationId xmlns:a16="http://schemas.microsoft.com/office/drawing/2014/main" id="{4BDF77D4-730B-FD20-5C9E-4D5E68480706}"/>
                  </a:ext>
                </a:extLst>
              </p:cNvPr>
              <p:cNvSpPr/>
              <p:nvPr/>
            </p:nvSpPr>
            <p:spPr>
              <a:xfrm>
                <a:off x="4862648" y="4048500"/>
                <a:ext cx="79932" cy="175931"/>
              </a:xfrm>
              <a:prstGeom prst="arc">
                <a:avLst>
                  <a:gd name="adj1" fmla="val 10924424"/>
                  <a:gd name="adj2" fmla="val 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9" name="Arc 1168">
                <a:extLst>
                  <a:ext uri="{FF2B5EF4-FFF2-40B4-BE49-F238E27FC236}">
                    <a16:creationId xmlns:a16="http://schemas.microsoft.com/office/drawing/2014/main" id="{A8E28465-383F-F7B9-B289-E8D1E8C4D3B0}"/>
                  </a:ext>
                </a:extLst>
              </p:cNvPr>
              <p:cNvSpPr/>
              <p:nvPr/>
            </p:nvSpPr>
            <p:spPr>
              <a:xfrm rot="10800000">
                <a:off x="4942580" y="4027991"/>
                <a:ext cx="79932" cy="175931"/>
              </a:xfrm>
              <a:prstGeom prst="arc">
                <a:avLst>
                  <a:gd name="adj1" fmla="val 10924424"/>
                  <a:gd name="adj2" fmla="val 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1170" name="TextBox 1169">
            <a:extLst>
              <a:ext uri="{FF2B5EF4-FFF2-40B4-BE49-F238E27FC236}">
                <a16:creationId xmlns:a16="http://schemas.microsoft.com/office/drawing/2014/main" id="{3B567D74-0042-3B8E-9B20-674DAC2D4741}"/>
              </a:ext>
            </a:extLst>
          </p:cNvPr>
          <p:cNvSpPr txBox="1"/>
          <p:nvPr/>
        </p:nvSpPr>
        <p:spPr>
          <a:xfrm>
            <a:off x="8081303" y="6401807"/>
            <a:ext cx="737875" cy="307777"/>
          </a:xfrm>
          <a:prstGeom prst="rect">
            <a:avLst/>
          </a:prstGeom>
          <a:noFill/>
        </p:spPr>
        <p:txBody>
          <a:bodyPr wrap="square" rtlCol="0">
            <a:spAutoFit/>
          </a:bodyPr>
          <a:lstStyle/>
          <a:p>
            <a:pPr algn="ctr"/>
            <a:r>
              <a:rPr lang="en-US" sz="1400" dirty="0"/>
              <a:t>AC Arc</a:t>
            </a:r>
          </a:p>
        </p:txBody>
      </p:sp>
      <p:grpSp>
        <p:nvGrpSpPr>
          <p:cNvPr id="1171" name="Group 1170">
            <a:extLst>
              <a:ext uri="{FF2B5EF4-FFF2-40B4-BE49-F238E27FC236}">
                <a16:creationId xmlns:a16="http://schemas.microsoft.com/office/drawing/2014/main" id="{60761238-73B8-F309-B0E4-D2741D11DD91}"/>
              </a:ext>
            </a:extLst>
          </p:cNvPr>
          <p:cNvGrpSpPr/>
          <p:nvPr/>
        </p:nvGrpSpPr>
        <p:grpSpPr>
          <a:xfrm>
            <a:off x="8763266" y="6410614"/>
            <a:ext cx="298970" cy="298970"/>
            <a:chOff x="5025059" y="3884478"/>
            <a:chExt cx="298970" cy="298970"/>
          </a:xfrm>
        </p:grpSpPr>
        <p:sp>
          <p:nvSpPr>
            <p:cNvPr id="1172" name="Oval 1171">
              <a:extLst>
                <a:ext uri="{FF2B5EF4-FFF2-40B4-BE49-F238E27FC236}">
                  <a16:creationId xmlns:a16="http://schemas.microsoft.com/office/drawing/2014/main" id="{54D00A6B-6C6A-30F9-389F-49CC9DA382AF}"/>
                </a:ext>
              </a:extLst>
            </p:cNvPr>
            <p:cNvSpPr/>
            <p:nvPr/>
          </p:nvSpPr>
          <p:spPr>
            <a:xfrm>
              <a:off x="5025059" y="3884478"/>
              <a:ext cx="298970" cy="298970"/>
            </a:xfrm>
            <a:prstGeom prst="ellipse">
              <a:avLst/>
            </a:prstGeom>
            <a:no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3" name="Straight Connector 1172">
              <a:extLst>
                <a:ext uri="{FF2B5EF4-FFF2-40B4-BE49-F238E27FC236}">
                  <a16:creationId xmlns:a16="http://schemas.microsoft.com/office/drawing/2014/main" id="{0CB4105B-1E8B-7F8D-575D-8E96A0768330}"/>
                </a:ext>
              </a:extLst>
            </p:cNvPr>
            <p:cNvCxnSpPr>
              <a:cxnSpLocks/>
            </p:cNvCxnSpPr>
            <p:nvPr/>
          </p:nvCxnSpPr>
          <p:spPr>
            <a:xfrm>
              <a:off x="5045825" y="4007834"/>
              <a:ext cx="252000" cy="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4" name="Straight Connector 1173">
              <a:extLst>
                <a:ext uri="{FF2B5EF4-FFF2-40B4-BE49-F238E27FC236}">
                  <a16:creationId xmlns:a16="http://schemas.microsoft.com/office/drawing/2014/main" id="{966CE85D-C1D9-837F-BD2A-D218F70D1A23}"/>
                </a:ext>
              </a:extLst>
            </p:cNvPr>
            <p:cNvCxnSpPr>
              <a:cxnSpLocks/>
            </p:cNvCxnSpPr>
            <p:nvPr/>
          </p:nvCxnSpPr>
          <p:spPr>
            <a:xfrm>
              <a:off x="5047331" y="4064984"/>
              <a:ext cx="252000" cy="0"/>
            </a:xfrm>
            <a:prstGeom prst="line">
              <a:avLst/>
            </a:prstGeom>
            <a:ln>
              <a:solidFill>
                <a:schemeClr val="accent5">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75" name="TextBox 1174">
            <a:extLst>
              <a:ext uri="{FF2B5EF4-FFF2-40B4-BE49-F238E27FC236}">
                <a16:creationId xmlns:a16="http://schemas.microsoft.com/office/drawing/2014/main" id="{265DDDC8-67A2-2925-F5F5-C427C549CA2F}"/>
              </a:ext>
            </a:extLst>
          </p:cNvPr>
          <p:cNvSpPr txBox="1"/>
          <p:nvPr/>
        </p:nvSpPr>
        <p:spPr>
          <a:xfrm>
            <a:off x="9058801" y="6401807"/>
            <a:ext cx="737875" cy="307777"/>
          </a:xfrm>
          <a:prstGeom prst="rect">
            <a:avLst/>
          </a:prstGeom>
          <a:noFill/>
        </p:spPr>
        <p:txBody>
          <a:bodyPr wrap="square" rtlCol="0">
            <a:spAutoFit/>
          </a:bodyPr>
          <a:lstStyle/>
          <a:p>
            <a:pPr algn="ctr"/>
            <a:r>
              <a:rPr lang="en-US" sz="1400" dirty="0"/>
              <a:t>DC Arc</a:t>
            </a:r>
          </a:p>
        </p:txBody>
      </p:sp>
    </p:spTree>
    <p:extLst>
      <p:ext uri="{BB962C8B-B14F-4D97-AF65-F5344CB8AC3E}">
        <p14:creationId xmlns:p14="http://schemas.microsoft.com/office/powerpoint/2010/main" val="26111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177AF68-202F-865F-9FE1-CBD208F2333B}"/>
              </a:ext>
            </a:extLst>
          </p:cNvPr>
          <p:cNvSpPr/>
          <p:nvPr/>
        </p:nvSpPr>
        <p:spPr>
          <a:xfrm>
            <a:off x="6460064" y="760214"/>
            <a:ext cx="5018049" cy="2216863"/>
          </a:xfrm>
          <a:prstGeom prst="roundRec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B3A688C-66BE-EFAE-F7CB-58C72C05D523}"/>
              </a:ext>
            </a:extLst>
          </p:cNvPr>
          <p:cNvSpPr>
            <a:spLocks noGrp="1"/>
          </p:cNvSpPr>
          <p:nvPr>
            <p:ph type="title"/>
          </p:nvPr>
        </p:nvSpPr>
        <p:spPr/>
        <p:txBody>
          <a:bodyPr/>
          <a:lstStyle/>
          <a:p>
            <a:r>
              <a:rPr lang="en-US" dirty="0"/>
              <a:t>Arc Fault Detection</a:t>
            </a:r>
          </a:p>
        </p:txBody>
      </p:sp>
      <p:sp>
        <p:nvSpPr>
          <p:cNvPr id="4" name="Rectangle: Rounded Corners 3">
            <a:extLst>
              <a:ext uri="{FF2B5EF4-FFF2-40B4-BE49-F238E27FC236}">
                <a16:creationId xmlns:a16="http://schemas.microsoft.com/office/drawing/2014/main" id="{AD54497D-0920-EE7D-9318-D406395A8726}"/>
              </a:ext>
            </a:extLst>
          </p:cNvPr>
          <p:cNvSpPr/>
          <p:nvPr/>
        </p:nvSpPr>
        <p:spPr>
          <a:xfrm>
            <a:off x="356404" y="1969305"/>
            <a:ext cx="1686065"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AFD Device</a:t>
            </a:r>
          </a:p>
        </p:txBody>
      </p:sp>
      <p:sp>
        <p:nvSpPr>
          <p:cNvPr id="5" name="Rectangle: Rounded Corners 4">
            <a:extLst>
              <a:ext uri="{FF2B5EF4-FFF2-40B4-BE49-F238E27FC236}">
                <a16:creationId xmlns:a16="http://schemas.microsoft.com/office/drawing/2014/main" id="{DA724E96-B560-19BE-8A55-2EE5279E64CA}"/>
              </a:ext>
            </a:extLst>
          </p:cNvPr>
          <p:cNvSpPr/>
          <p:nvPr/>
        </p:nvSpPr>
        <p:spPr>
          <a:xfrm>
            <a:off x="2416494" y="1969305"/>
            <a:ext cx="990229"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Arc Simulator</a:t>
            </a:r>
          </a:p>
        </p:txBody>
      </p:sp>
      <p:sp>
        <p:nvSpPr>
          <p:cNvPr id="6" name="Rectangle: Rounded Corners 5">
            <a:extLst>
              <a:ext uri="{FF2B5EF4-FFF2-40B4-BE49-F238E27FC236}">
                <a16:creationId xmlns:a16="http://schemas.microsoft.com/office/drawing/2014/main" id="{07198FD3-FA57-65DC-FEA1-74C50E56F638}"/>
              </a:ext>
            </a:extLst>
          </p:cNvPr>
          <p:cNvSpPr/>
          <p:nvPr/>
        </p:nvSpPr>
        <p:spPr>
          <a:xfrm>
            <a:off x="3775685" y="1969305"/>
            <a:ext cx="1841436"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Data Collection</a:t>
            </a:r>
          </a:p>
        </p:txBody>
      </p:sp>
      <p:pic>
        <p:nvPicPr>
          <p:cNvPr id="7" name="Picture 4">
            <a:extLst>
              <a:ext uri="{FF2B5EF4-FFF2-40B4-BE49-F238E27FC236}">
                <a16:creationId xmlns:a16="http://schemas.microsoft.com/office/drawing/2014/main" id="{103BA0F4-1AF3-D3EF-22B3-F08573F817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67" t="7810" r="6972" b="10742"/>
          <a:stretch>
            <a:fillRect/>
          </a:stretch>
        </p:blipFill>
        <p:spPr bwMode="auto">
          <a:xfrm>
            <a:off x="4774088" y="1056036"/>
            <a:ext cx="1134578" cy="738071"/>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descr="A house with solar panels and a car&#10;&#10;Description automatically generated">
            <a:extLst>
              <a:ext uri="{FF2B5EF4-FFF2-40B4-BE49-F238E27FC236}">
                <a16:creationId xmlns:a16="http://schemas.microsoft.com/office/drawing/2014/main" id="{AF5E5D4D-9EEF-8A0C-7FC2-EEFAE3180B1C}"/>
              </a:ext>
            </a:extLst>
          </p:cNvPr>
          <p:cNvPicPr>
            <a:picLocks noChangeAspect="1"/>
          </p:cNvPicPr>
          <p:nvPr/>
        </p:nvPicPr>
        <p:blipFill rotWithShape="1">
          <a:blip r:embed="rId3"/>
          <a:srcRect l="6781" t="5749" r="6070" b="12500"/>
          <a:stretch/>
        </p:blipFill>
        <p:spPr>
          <a:xfrm>
            <a:off x="3660443" y="1093877"/>
            <a:ext cx="1066405" cy="700230"/>
          </a:xfrm>
          <a:prstGeom prst="ellipse">
            <a:avLst/>
          </a:prstGeom>
          <a:noFill/>
        </p:spPr>
      </p:pic>
      <p:sp>
        <p:nvSpPr>
          <p:cNvPr id="9" name="TextBox 8">
            <a:extLst>
              <a:ext uri="{FF2B5EF4-FFF2-40B4-BE49-F238E27FC236}">
                <a16:creationId xmlns:a16="http://schemas.microsoft.com/office/drawing/2014/main" id="{5F2B9059-05C5-9E8F-F0DB-4EED419B6B5B}"/>
              </a:ext>
            </a:extLst>
          </p:cNvPr>
          <p:cNvSpPr txBox="1"/>
          <p:nvPr/>
        </p:nvSpPr>
        <p:spPr>
          <a:xfrm>
            <a:off x="3838528" y="1287457"/>
            <a:ext cx="651975" cy="461665"/>
          </a:xfrm>
          <a:prstGeom prst="rect">
            <a:avLst/>
          </a:prstGeom>
          <a:noFill/>
          <a:ln>
            <a:noFill/>
          </a:ln>
        </p:spPr>
        <p:txBody>
          <a:bodyPr wrap="square" rtlCol="0">
            <a:spAutoFit/>
          </a:bodyPr>
          <a:lstStyle/>
          <a:p>
            <a:pPr algn="ctr"/>
            <a:r>
              <a:rPr lang="en-US" b="1" dirty="0">
                <a:ln>
                  <a:solidFill>
                    <a:schemeClr val="tx2"/>
                  </a:solidFill>
                </a:ln>
                <a:solidFill>
                  <a:srgbClr val="046867"/>
                </a:solidFill>
              </a:rPr>
              <a:t>AC</a:t>
            </a:r>
          </a:p>
        </p:txBody>
      </p:sp>
      <p:sp>
        <p:nvSpPr>
          <p:cNvPr id="11" name="TextBox 10">
            <a:extLst>
              <a:ext uri="{FF2B5EF4-FFF2-40B4-BE49-F238E27FC236}">
                <a16:creationId xmlns:a16="http://schemas.microsoft.com/office/drawing/2014/main" id="{8BDE211A-2D6B-3368-A579-90D03456774C}"/>
              </a:ext>
            </a:extLst>
          </p:cNvPr>
          <p:cNvSpPr txBox="1"/>
          <p:nvPr/>
        </p:nvSpPr>
        <p:spPr>
          <a:xfrm>
            <a:off x="5007459" y="1287456"/>
            <a:ext cx="651975" cy="461665"/>
          </a:xfrm>
          <a:prstGeom prst="rect">
            <a:avLst/>
          </a:prstGeom>
          <a:noFill/>
          <a:ln>
            <a:noFill/>
          </a:ln>
        </p:spPr>
        <p:txBody>
          <a:bodyPr wrap="square" rtlCol="0">
            <a:spAutoFit/>
          </a:bodyPr>
          <a:lstStyle/>
          <a:p>
            <a:pPr algn="ctr"/>
            <a:r>
              <a:rPr lang="en-US" b="1" dirty="0">
                <a:ln>
                  <a:solidFill>
                    <a:schemeClr val="tx2"/>
                  </a:solidFill>
                </a:ln>
                <a:solidFill>
                  <a:srgbClr val="007973"/>
                </a:solidFill>
              </a:rPr>
              <a:t>DC</a:t>
            </a:r>
          </a:p>
        </p:txBody>
      </p:sp>
      <p:sp>
        <p:nvSpPr>
          <p:cNvPr id="12" name="Rectangle: Rounded Corners 11">
            <a:extLst>
              <a:ext uri="{FF2B5EF4-FFF2-40B4-BE49-F238E27FC236}">
                <a16:creationId xmlns:a16="http://schemas.microsoft.com/office/drawing/2014/main" id="{C4244A57-BAB8-2603-86CD-365E6C593BB9}"/>
              </a:ext>
            </a:extLst>
          </p:cNvPr>
          <p:cNvSpPr/>
          <p:nvPr/>
        </p:nvSpPr>
        <p:spPr>
          <a:xfrm>
            <a:off x="6735336" y="1969305"/>
            <a:ext cx="1351529" cy="477272"/>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Features</a:t>
            </a:r>
          </a:p>
        </p:txBody>
      </p:sp>
      <p:sp>
        <p:nvSpPr>
          <p:cNvPr id="13" name="Rectangle: Rounded Corners 12">
            <a:extLst>
              <a:ext uri="{FF2B5EF4-FFF2-40B4-BE49-F238E27FC236}">
                <a16:creationId xmlns:a16="http://schemas.microsoft.com/office/drawing/2014/main" id="{0C3258E6-D98A-6EDE-3A4F-BB2E8EF34289}"/>
              </a:ext>
            </a:extLst>
          </p:cNvPr>
          <p:cNvSpPr/>
          <p:nvPr/>
        </p:nvSpPr>
        <p:spPr>
          <a:xfrm>
            <a:off x="8293325" y="1969305"/>
            <a:ext cx="1351529" cy="477272"/>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Model</a:t>
            </a:r>
          </a:p>
        </p:txBody>
      </p:sp>
      <p:sp>
        <p:nvSpPr>
          <p:cNvPr id="14" name="Rectangle: Rounded Corners 13">
            <a:extLst>
              <a:ext uri="{FF2B5EF4-FFF2-40B4-BE49-F238E27FC236}">
                <a16:creationId xmlns:a16="http://schemas.microsoft.com/office/drawing/2014/main" id="{B04E8D75-B052-A3C0-335B-5EFE76510E93}"/>
              </a:ext>
            </a:extLst>
          </p:cNvPr>
          <p:cNvSpPr/>
          <p:nvPr/>
        </p:nvSpPr>
        <p:spPr>
          <a:xfrm>
            <a:off x="9851314" y="1974509"/>
            <a:ext cx="1351529" cy="477272"/>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C API</a:t>
            </a:r>
          </a:p>
        </p:txBody>
      </p:sp>
      <p:pic>
        <p:nvPicPr>
          <p:cNvPr id="15" name="Picture 14">
            <a:extLst>
              <a:ext uri="{FF2B5EF4-FFF2-40B4-BE49-F238E27FC236}">
                <a16:creationId xmlns:a16="http://schemas.microsoft.com/office/drawing/2014/main" id="{110D3CA5-D1DD-800D-FE43-2A7361CB55F5}"/>
              </a:ext>
            </a:extLst>
          </p:cNvPr>
          <p:cNvPicPr>
            <a:picLocks noChangeAspect="1"/>
          </p:cNvPicPr>
          <p:nvPr/>
        </p:nvPicPr>
        <p:blipFill>
          <a:blip r:embed="rId4"/>
          <a:stretch>
            <a:fillRect/>
          </a:stretch>
        </p:blipFill>
        <p:spPr>
          <a:xfrm>
            <a:off x="8293324" y="808496"/>
            <a:ext cx="1351528" cy="1146469"/>
          </a:xfrm>
          <a:prstGeom prst="rect">
            <a:avLst/>
          </a:prstGeom>
        </p:spPr>
      </p:pic>
      <p:sp>
        <p:nvSpPr>
          <p:cNvPr id="24" name="Rectangle: Rounded Corners 23">
            <a:extLst>
              <a:ext uri="{FF2B5EF4-FFF2-40B4-BE49-F238E27FC236}">
                <a16:creationId xmlns:a16="http://schemas.microsoft.com/office/drawing/2014/main" id="{0B18567D-754F-E8C7-90FD-F208FD4224B7}"/>
              </a:ext>
            </a:extLst>
          </p:cNvPr>
          <p:cNvSpPr/>
          <p:nvPr/>
        </p:nvSpPr>
        <p:spPr>
          <a:xfrm>
            <a:off x="566482" y="4974721"/>
            <a:ext cx="1686065"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AFD Device</a:t>
            </a:r>
          </a:p>
        </p:txBody>
      </p:sp>
      <p:sp>
        <p:nvSpPr>
          <p:cNvPr id="25" name="Rectangle: Rounded Corners 24">
            <a:extLst>
              <a:ext uri="{FF2B5EF4-FFF2-40B4-BE49-F238E27FC236}">
                <a16:creationId xmlns:a16="http://schemas.microsoft.com/office/drawing/2014/main" id="{02DC1731-F29A-BF27-D854-6B02A6A6711E}"/>
              </a:ext>
            </a:extLst>
          </p:cNvPr>
          <p:cNvSpPr/>
          <p:nvPr/>
        </p:nvSpPr>
        <p:spPr>
          <a:xfrm>
            <a:off x="3485095" y="3295975"/>
            <a:ext cx="6159759" cy="477272"/>
          </a:xfrm>
          <a:prstGeom prst="roundRect">
            <a:avLst/>
          </a:prstGeom>
          <a:solidFill>
            <a:schemeClr val="tx2">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rgbClr val="4B4B4B"/>
                </a:solidFill>
              </a:rPr>
              <a:t>Knowledge Pack: </a:t>
            </a:r>
            <a:r>
              <a:rPr lang="en-US" sz="2000" dirty="0">
                <a:solidFill>
                  <a:srgbClr val="4B4B4B"/>
                </a:solidFill>
              </a:rPr>
              <a:t>Optimized, Device Specific Compilation</a:t>
            </a:r>
          </a:p>
        </p:txBody>
      </p:sp>
      <p:cxnSp>
        <p:nvCxnSpPr>
          <p:cNvPr id="27" name="Connector: Elbow 26">
            <a:extLst>
              <a:ext uri="{FF2B5EF4-FFF2-40B4-BE49-F238E27FC236}">
                <a16:creationId xmlns:a16="http://schemas.microsoft.com/office/drawing/2014/main" id="{F465FB69-A898-D9A1-CFA0-8F369B7EA9B9}"/>
              </a:ext>
            </a:extLst>
          </p:cNvPr>
          <p:cNvCxnSpPr>
            <a:cxnSpLocks/>
            <a:stCxn id="16" idx="3"/>
            <a:endCxn id="25" idx="3"/>
          </p:cNvCxnSpPr>
          <p:nvPr/>
        </p:nvCxnSpPr>
        <p:spPr>
          <a:xfrm flipH="1">
            <a:off x="9644854" y="1868646"/>
            <a:ext cx="1833259" cy="1665965"/>
          </a:xfrm>
          <a:prstGeom prst="bentConnector3">
            <a:avLst>
              <a:gd name="adj1" fmla="val -12470"/>
            </a:avLst>
          </a:prstGeom>
          <a:ln>
            <a:solidFill>
              <a:schemeClr val="tx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6DD157A-53EC-43A9-40A5-C5CDC719AEF0}"/>
              </a:ext>
            </a:extLst>
          </p:cNvPr>
          <p:cNvCxnSpPr>
            <a:cxnSpLocks/>
            <a:stCxn id="25" idx="1"/>
            <a:endCxn id="24" idx="1"/>
          </p:cNvCxnSpPr>
          <p:nvPr/>
        </p:nvCxnSpPr>
        <p:spPr>
          <a:xfrm rot="10800000" flipV="1">
            <a:off x="566483" y="3534611"/>
            <a:ext cx="2918613" cy="1678746"/>
          </a:xfrm>
          <a:prstGeom prst="bentConnector3">
            <a:avLst>
              <a:gd name="adj1" fmla="val 107832"/>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F336F1AA-D6E9-83CC-AB61-079A8FFC28A4}"/>
              </a:ext>
            </a:extLst>
          </p:cNvPr>
          <p:cNvSpPr/>
          <p:nvPr/>
        </p:nvSpPr>
        <p:spPr>
          <a:xfrm>
            <a:off x="2719752" y="4976951"/>
            <a:ext cx="1686065"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Monitor</a:t>
            </a:r>
          </a:p>
        </p:txBody>
      </p:sp>
      <p:sp>
        <p:nvSpPr>
          <p:cNvPr id="36" name="Rectangle: Rounded Corners 35">
            <a:extLst>
              <a:ext uri="{FF2B5EF4-FFF2-40B4-BE49-F238E27FC236}">
                <a16:creationId xmlns:a16="http://schemas.microsoft.com/office/drawing/2014/main" id="{E50783E8-E1F0-B4A7-9731-BF9FAA914700}"/>
              </a:ext>
            </a:extLst>
          </p:cNvPr>
          <p:cNvSpPr/>
          <p:nvPr/>
        </p:nvSpPr>
        <p:spPr>
          <a:xfrm>
            <a:off x="4844192" y="4974719"/>
            <a:ext cx="1686065"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Classify</a:t>
            </a:r>
          </a:p>
        </p:txBody>
      </p:sp>
      <p:sp>
        <p:nvSpPr>
          <p:cNvPr id="37" name="Rectangle: Rounded Corners 36">
            <a:extLst>
              <a:ext uri="{FF2B5EF4-FFF2-40B4-BE49-F238E27FC236}">
                <a16:creationId xmlns:a16="http://schemas.microsoft.com/office/drawing/2014/main" id="{F8680CBA-156A-BF55-EE9E-43638E33ADC6}"/>
              </a:ext>
            </a:extLst>
          </p:cNvPr>
          <p:cNvSpPr/>
          <p:nvPr/>
        </p:nvSpPr>
        <p:spPr>
          <a:xfrm>
            <a:off x="7347981" y="5379157"/>
            <a:ext cx="1686065" cy="477272"/>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Benign Event</a:t>
            </a:r>
          </a:p>
        </p:txBody>
      </p:sp>
      <p:sp>
        <p:nvSpPr>
          <p:cNvPr id="38" name="Rectangle: Rounded Corners 37">
            <a:extLst>
              <a:ext uri="{FF2B5EF4-FFF2-40B4-BE49-F238E27FC236}">
                <a16:creationId xmlns:a16="http://schemas.microsoft.com/office/drawing/2014/main" id="{EACB1486-883F-FE59-4044-46686B6BE412}"/>
              </a:ext>
            </a:extLst>
          </p:cNvPr>
          <p:cNvSpPr/>
          <p:nvPr/>
        </p:nvSpPr>
        <p:spPr>
          <a:xfrm>
            <a:off x="7347981" y="4645386"/>
            <a:ext cx="1686065" cy="477272"/>
          </a:xfrm>
          <a:prstGeom prst="roundRect">
            <a:avLst/>
          </a:prstGeom>
          <a:solidFill>
            <a:srgbClr val="D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Arc Fault</a:t>
            </a:r>
          </a:p>
        </p:txBody>
      </p:sp>
      <p:pic>
        <p:nvPicPr>
          <p:cNvPr id="41" name="Graphic 40" descr="High voltage with solid fill">
            <a:extLst>
              <a:ext uri="{FF2B5EF4-FFF2-40B4-BE49-F238E27FC236}">
                <a16:creationId xmlns:a16="http://schemas.microsoft.com/office/drawing/2014/main" id="{FFA699B1-A512-6DB1-0F1E-732989338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4457" y="1319480"/>
            <a:ext cx="587829" cy="587829"/>
          </a:xfrm>
          <a:prstGeom prst="rect">
            <a:avLst/>
          </a:prstGeom>
        </p:spPr>
      </p:pic>
      <p:pic>
        <p:nvPicPr>
          <p:cNvPr id="44" name="Picture 4">
            <a:extLst>
              <a:ext uri="{FF2B5EF4-FFF2-40B4-BE49-F238E27FC236}">
                <a16:creationId xmlns:a16="http://schemas.microsoft.com/office/drawing/2014/main" id="{36B43181-1A6E-8F99-F24D-0681EF005D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67" t="7810" r="6972" b="10742"/>
          <a:stretch>
            <a:fillRect/>
          </a:stretch>
        </p:blipFill>
        <p:spPr bwMode="auto">
          <a:xfrm>
            <a:off x="3597227" y="4065110"/>
            <a:ext cx="1134578" cy="738071"/>
          </a:xfrm>
          <a:prstGeom prst="ellipse">
            <a:avLst/>
          </a:prstGeom>
          <a:noFill/>
          <a:extLst>
            <a:ext uri="{909E8E84-426E-40DD-AFC4-6F175D3DCCD1}">
              <a14:hiddenFill xmlns:a14="http://schemas.microsoft.com/office/drawing/2010/main">
                <a:solidFill>
                  <a:srgbClr val="FFFFFF"/>
                </a:solidFill>
              </a14:hiddenFill>
            </a:ext>
          </a:extLst>
        </p:spPr>
      </p:pic>
      <p:pic>
        <p:nvPicPr>
          <p:cNvPr id="45" name="Picture 44" descr="A house with solar panels and a car&#10;&#10;Description automatically generated">
            <a:extLst>
              <a:ext uri="{FF2B5EF4-FFF2-40B4-BE49-F238E27FC236}">
                <a16:creationId xmlns:a16="http://schemas.microsoft.com/office/drawing/2014/main" id="{F947D96E-C72A-AB09-59C1-82DE9AF0053C}"/>
              </a:ext>
            </a:extLst>
          </p:cNvPr>
          <p:cNvPicPr>
            <a:picLocks noChangeAspect="1"/>
          </p:cNvPicPr>
          <p:nvPr/>
        </p:nvPicPr>
        <p:blipFill rotWithShape="1">
          <a:blip r:embed="rId3"/>
          <a:srcRect l="6781" t="5749" r="6070" b="12500"/>
          <a:stretch/>
        </p:blipFill>
        <p:spPr>
          <a:xfrm>
            <a:off x="2483582" y="4102951"/>
            <a:ext cx="1066405" cy="700230"/>
          </a:xfrm>
          <a:prstGeom prst="ellipse">
            <a:avLst/>
          </a:prstGeom>
          <a:noFill/>
        </p:spPr>
      </p:pic>
      <p:sp>
        <p:nvSpPr>
          <p:cNvPr id="46" name="TextBox 45">
            <a:extLst>
              <a:ext uri="{FF2B5EF4-FFF2-40B4-BE49-F238E27FC236}">
                <a16:creationId xmlns:a16="http://schemas.microsoft.com/office/drawing/2014/main" id="{D738BE49-10C5-EB7A-54BB-FCE0097CA432}"/>
              </a:ext>
            </a:extLst>
          </p:cNvPr>
          <p:cNvSpPr txBox="1"/>
          <p:nvPr/>
        </p:nvSpPr>
        <p:spPr>
          <a:xfrm>
            <a:off x="2661667" y="4296531"/>
            <a:ext cx="651975" cy="461665"/>
          </a:xfrm>
          <a:prstGeom prst="rect">
            <a:avLst/>
          </a:prstGeom>
          <a:noFill/>
          <a:ln>
            <a:noFill/>
          </a:ln>
        </p:spPr>
        <p:txBody>
          <a:bodyPr wrap="square" rtlCol="0">
            <a:spAutoFit/>
          </a:bodyPr>
          <a:lstStyle/>
          <a:p>
            <a:pPr algn="ctr"/>
            <a:r>
              <a:rPr lang="en-US" b="1" dirty="0">
                <a:ln>
                  <a:solidFill>
                    <a:schemeClr val="tx2"/>
                  </a:solidFill>
                </a:ln>
                <a:solidFill>
                  <a:srgbClr val="046867"/>
                </a:solidFill>
              </a:rPr>
              <a:t>AC</a:t>
            </a:r>
          </a:p>
        </p:txBody>
      </p:sp>
      <p:sp>
        <p:nvSpPr>
          <p:cNvPr id="47" name="TextBox 46">
            <a:extLst>
              <a:ext uri="{FF2B5EF4-FFF2-40B4-BE49-F238E27FC236}">
                <a16:creationId xmlns:a16="http://schemas.microsoft.com/office/drawing/2014/main" id="{F2935EEB-3250-5287-302A-039A1CD7084C}"/>
              </a:ext>
            </a:extLst>
          </p:cNvPr>
          <p:cNvSpPr txBox="1"/>
          <p:nvPr/>
        </p:nvSpPr>
        <p:spPr>
          <a:xfrm>
            <a:off x="3838528" y="4296530"/>
            <a:ext cx="651975" cy="461665"/>
          </a:xfrm>
          <a:prstGeom prst="rect">
            <a:avLst/>
          </a:prstGeom>
          <a:noFill/>
          <a:ln>
            <a:noFill/>
          </a:ln>
        </p:spPr>
        <p:txBody>
          <a:bodyPr wrap="square" rtlCol="0">
            <a:spAutoFit/>
          </a:bodyPr>
          <a:lstStyle/>
          <a:p>
            <a:pPr algn="ctr"/>
            <a:r>
              <a:rPr lang="en-US" b="1" dirty="0">
                <a:ln>
                  <a:solidFill>
                    <a:schemeClr val="tx2"/>
                  </a:solidFill>
                </a:ln>
                <a:solidFill>
                  <a:srgbClr val="007973"/>
                </a:solidFill>
              </a:rPr>
              <a:t>DC</a:t>
            </a:r>
          </a:p>
        </p:txBody>
      </p:sp>
      <p:cxnSp>
        <p:nvCxnSpPr>
          <p:cNvPr id="49" name="Straight Connector 48">
            <a:extLst>
              <a:ext uri="{FF2B5EF4-FFF2-40B4-BE49-F238E27FC236}">
                <a16:creationId xmlns:a16="http://schemas.microsoft.com/office/drawing/2014/main" id="{8E2B3401-BAF5-D1CB-4D79-1182922F760A}"/>
              </a:ext>
            </a:extLst>
          </p:cNvPr>
          <p:cNvCxnSpPr>
            <a:stCxn id="36" idx="3"/>
            <a:endCxn id="38" idx="1"/>
          </p:cNvCxnSpPr>
          <p:nvPr/>
        </p:nvCxnSpPr>
        <p:spPr>
          <a:xfrm flipV="1">
            <a:off x="6530257" y="4884022"/>
            <a:ext cx="817724" cy="329333"/>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57C8D10-F0E7-C4A2-4F03-9AC004C31BEA}"/>
              </a:ext>
            </a:extLst>
          </p:cNvPr>
          <p:cNvCxnSpPr>
            <a:cxnSpLocks/>
            <a:stCxn id="36" idx="3"/>
            <a:endCxn id="37" idx="1"/>
          </p:cNvCxnSpPr>
          <p:nvPr/>
        </p:nvCxnSpPr>
        <p:spPr>
          <a:xfrm>
            <a:off x="6530257" y="5213355"/>
            <a:ext cx="817724" cy="404438"/>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568D1E9-2E49-E116-7DEE-49A3ABEBA8A7}"/>
              </a:ext>
            </a:extLst>
          </p:cNvPr>
          <p:cNvCxnSpPr>
            <a:cxnSpLocks/>
            <a:stCxn id="4" idx="3"/>
            <a:endCxn id="5" idx="1"/>
          </p:cNvCxnSpPr>
          <p:nvPr/>
        </p:nvCxnSpPr>
        <p:spPr>
          <a:xfrm>
            <a:off x="2042469" y="2207941"/>
            <a:ext cx="3740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26C7C39-31FD-A356-2417-80CAE22F4810}"/>
              </a:ext>
            </a:extLst>
          </p:cNvPr>
          <p:cNvCxnSpPr>
            <a:cxnSpLocks/>
            <a:stCxn id="5" idx="3"/>
            <a:endCxn id="6" idx="1"/>
          </p:cNvCxnSpPr>
          <p:nvPr/>
        </p:nvCxnSpPr>
        <p:spPr>
          <a:xfrm>
            <a:off x="3406723" y="2207941"/>
            <a:ext cx="368962"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E8F4831-67C4-DF6C-43A3-E9B1969A692D}"/>
              </a:ext>
            </a:extLst>
          </p:cNvPr>
          <p:cNvCxnSpPr>
            <a:cxnSpLocks/>
            <a:stCxn id="6" idx="3"/>
            <a:endCxn id="12" idx="1"/>
          </p:cNvCxnSpPr>
          <p:nvPr/>
        </p:nvCxnSpPr>
        <p:spPr>
          <a:xfrm>
            <a:off x="5617121" y="2207941"/>
            <a:ext cx="111821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984D2B2-D208-680A-DBFD-34AE63B2D52C}"/>
              </a:ext>
            </a:extLst>
          </p:cNvPr>
          <p:cNvCxnSpPr>
            <a:cxnSpLocks/>
            <a:stCxn id="12" idx="3"/>
            <a:endCxn id="13" idx="1"/>
          </p:cNvCxnSpPr>
          <p:nvPr/>
        </p:nvCxnSpPr>
        <p:spPr>
          <a:xfrm>
            <a:off x="8086865" y="2207941"/>
            <a:ext cx="20646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377CF43-9DC7-B1AA-0AA4-DC1F39EA7B97}"/>
              </a:ext>
            </a:extLst>
          </p:cNvPr>
          <p:cNvCxnSpPr>
            <a:cxnSpLocks/>
          </p:cNvCxnSpPr>
          <p:nvPr/>
        </p:nvCxnSpPr>
        <p:spPr>
          <a:xfrm>
            <a:off x="9644854" y="2213145"/>
            <a:ext cx="20646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068599DF-EAB4-49B9-F397-FB822D2A4342}"/>
              </a:ext>
            </a:extLst>
          </p:cNvPr>
          <p:cNvCxnSpPr>
            <a:cxnSpLocks/>
            <a:stCxn id="24" idx="3"/>
            <a:endCxn id="35" idx="1"/>
          </p:cNvCxnSpPr>
          <p:nvPr/>
        </p:nvCxnSpPr>
        <p:spPr>
          <a:xfrm>
            <a:off x="2252547" y="5213357"/>
            <a:ext cx="467205" cy="223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B81F5B5-5E80-29EE-BD9D-3A9140F24829}"/>
              </a:ext>
            </a:extLst>
          </p:cNvPr>
          <p:cNvCxnSpPr>
            <a:cxnSpLocks/>
            <a:stCxn id="35" idx="3"/>
            <a:endCxn id="36" idx="1"/>
          </p:cNvCxnSpPr>
          <p:nvPr/>
        </p:nvCxnSpPr>
        <p:spPr>
          <a:xfrm flipV="1">
            <a:off x="4405817" y="5213355"/>
            <a:ext cx="438375" cy="2232"/>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196ECDF4-F908-C061-5BD4-DA61753F1189}"/>
              </a:ext>
            </a:extLst>
          </p:cNvPr>
          <p:cNvSpPr txBox="1"/>
          <p:nvPr/>
        </p:nvSpPr>
        <p:spPr>
          <a:xfrm>
            <a:off x="5664271" y="1973692"/>
            <a:ext cx="728493" cy="461665"/>
          </a:xfrm>
          <a:prstGeom prst="rect">
            <a:avLst/>
          </a:prstGeom>
          <a:noFill/>
        </p:spPr>
        <p:txBody>
          <a:bodyPr wrap="square" rtlCol="0">
            <a:spAutoFit/>
          </a:bodyPr>
          <a:lstStyle/>
          <a:p>
            <a:pPr algn="ctr"/>
            <a:r>
              <a:rPr lang="en-US" sz="1200" dirty="0">
                <a:solidFill>
                  <a:srgbClr val="4B4B4B"/>
                </a:solidFill>
              </a:rPr>
              <a:t>Labelled data</a:t>
            </a:r>
          </a:p>
        </p:txBody>
      </p:sp>
      <p:pic>
        <p:nvPicPr>
          <p:cNvPr id="90" name="Picture 2">
            <a:extLst>
              <a:ext uri="{FF2B5EF4-FFF2-40B4-BE49-F238E27FC236}">
                <a16:creationId xmlns:a16="http://schemas.microsoft.com/office/drawing/2014/main" id="{ADB5FDA6-9C67-164A-E4D6-039BC1341317}"/>
              </a:ext>
            </a:extLst>
          </p:cNvPr>
          <p:cNvPicPr>
            <a:picLocks noChangeAspect="1" noChangeArrowheads="1"/>
          </p:cNvPicPr>
          <p:nvPr/>
        </p:nvPicPr>
        <p:blipFill>
          <a:blip r:embed="rId7"/>
          <a:srcRect/>
          <a:stretch/>
        </p:blipFill>
        <p:spPr bwMode="auto">
          <a:xfrm>
            <a:off x="558658" y="1371088"/>
            <a:ext cx="512179" cy="43964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A3C15F93-8E1D-9D43-25A0-1D04BB82ED59}"/>
              </a:ext>
            </a:extLst>
          </p:cNvPr>
          <p:cNvSpPr txBox="1"/>
          <p:nvPr/>
        </p:nvSpPr>
        <p:spPr>
          <a:xfrm>
            <a:off x="9179984" y="4582987"/>
            <a:ext cx="2837828" cy="584775"/>
          </a:xfrm>
          <a:prstGeom prst="rect">
            <a:avLst/>
          </a:prstGeom>
          <a:noFill/>
        </p:spPr>
        <p:txBody>
          <a:bodyPr wrap="none" rtlCol="0">
            <a:spAutoFit/>
          </a:bodyPr>
          <a:lstStyle/>
          <a:p>
            <a:r>
              <a:rPr lang="en-US" sz="1800" dirty="0"/>
              <a:t>Safety Critical</a:t>
            </a:r>
          </a:p>
          <a:p>
            <a:r>
              <a:rPr lang="en-US" sz="1400" dirty="0"/>
              <a:t>Save lives, prevent property damage</a:t>
            </a:r>
          </a:p>
        </p:txBody>
      </p:sp>
      <p:sp>
        <p:nvSpPr>
          <p:cNvPr id="98" name="TextBox 97">
            <a:extLst>
              <a:ext uri="{FF2B5EF4-FFF2-40B4-BE49-F238E27FC236}">
                <a16:creationId xmlns:a16="http://schemas.microsoft.com/office/drawing/2014/main" id="{FB0E7017-263F-DD82-3483-F26D88AF68BD}"/>
              </a:ext>
            </a:extLst>
          </p:cNvPr>
          <p:cNvSpPr txBox="1"/>
          <p:nvPr/>
        </p:nvSpPr>
        <p:spPr>
          <a:xfrm>
            <a:off x="9179984" y="5337822"/>
            <a:ext cx="2055434" cy="584775"/>
          </a:xfrm>
          <a:prstGeom prst="rect">
            <a:avLst/>
          </a:prstGeom>
          <a:noFill/>
        </p:spPr>
        <p:txBody>
          <a:bodyPr wrap="none" rtlCol="0">
            <a:spAutoFit/>
          </a:bodyPr>
          <a:lstStyle/>
          <a:p>
            <a:r>
              <a:rPr lang="en-US" sz="1800" dirty="0"/>
              <a:t>Operation Critical</a:t>
            </a:r>
          </a:p>
          <a:p>
            <a:r>
              <a:rPr lang="en-US" sz="1400" dirty="0"/>
              <a:t>Reduce system downtime</a:t>
            </a:r>
          </a:p>
        </p:txBody>
      </p:sp>
      <p:sp>
        <p:nvSpPr>
          <p:cNvPr id="100" name="TextBox 99">
            <a:extLst>
              <a:ext uri="{FF2B5EF4-FFF2-40B4-BE49-F238E27FC236}">
                <a16:creationId xmlns:a16="http://schemas.microsoft.com/office/drawing/2014/main" id="{E86313B8-7866-F7AA-F9AF-7AAD8347614A}"/>
              </a:ext>
            </a:extLst>
          </p:cNvPr>
          <p:cNvSpPr txBox="1"/>
          <p:nvPr/>
        </p:nvSpPr>
        <p:spPr>
          <a:xfrm>
            <a:off x="1250596" y="1383632"/>
            <a:ext cx="628513" cy="369332"/>
          </a:xfrm>
          <a:prstGeom prst="rect">
            <a:avLst/>
          </a:prstGeom>
          <a:noFill/>
          <a:ln>
            <a:solidFill>
              <a:schemeClr val="tx1"/>
            </a:solidFill>
            <a:prstDash val="dash"/>
          </a:ln>
        </p:spPr>
        <p:txBody>
          <a:bodyPr wrap="square" rtlCol="0">
            <a:spAutoFit/>
          </a:bodyPr>
          <a:lstStyle/>
          <a:p>
            <a:pPr algn="ctr"/>
            <a:r>
              <a:rPr lang="en-US" sz="1800" dirty="0">
                <a:solidFill>
                  <a:srgbClr val="4B4B4B"/>
                </a:solidFill>
              </a:rPr>
              <a:t>M4F</a:t>
            </a:r>
          </a:p>
        </p:txBody>
      </p:sp>
      <p:pic>
        <p:nvPicPr>
          <p:cNvPr id="101" name="Picture 2">
            <a:extLst>
              <a:ext uri="{FF2B5EF4-FFF2-40B4-BE49-F238E27FC236}">
                <a16:creationId xmlns:a16="http://schemas.microsoft.com/office/drawing/2014/main" id="{A634F12F-3519-0A32-8D06-1A8B71E49A9C}"/>
              </a:ext>
            </a:extLst>
          </p:cNvPr>
          <p:cNvPicPr>
            <a:picLocks noChangeAspect="1" noChangeArrowheads="1"/>
          </p:cNvPicPr>
          <p:nvPr/>
        </p:nvPicPr>
        <p:blipFill>
          <a:blip r:embed="rId7"/>
          <a:srcRect/>
          <a:stretch/>
        </p:blipFill>
        <p:spPr bwMode="auto">
          <a:xfrm>
            <a:off x="761137" y="4446001"/>
            <a:ext cx="512179" cy="43964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F56EC772-DA3A-C022-4D07-0A5679B6FFDF}"/>
              </a:ext>
            </a:extLst>
          </p:cNvPr>
          <p:cNvSpPr txBox="1"/>
          <p:nvPr/>
        </p:nvSpPr>
        <p:spPr>
          <a:xfrm>
            <a:off x="1453075" y="4458545"/>
            <a:ext cx="628513" cy="369332"/>
          </a:xfrm>
          <a:prstGeom prst="rect">
            <a:avLst/>
          </a:prstGeom>
          <a:noFill/>
          <a:ln>
            <a:solidFill>
              <a:schemeClr val="tx1"/>
            </a:solidFill>
            <a:prstDash val="dash"/>
          </a:ln>
        </p:spPr>
        <p:txBody>
          <a:bodyPr wrap="square" rtlCol="0">
            <a:spAutoFit/>
          </a:bodyPr>
          <a:lstStyle/>
          <a:p>
            <a:pPr algn="ctr"/>
            <a:r>
              <a:rPr lang="en-US" sz="1800" dirty="0">
                <a:solidFill>
                  <a:srgbClr val="4B4B4B"/>
                </a:solidFill>
              </a:rPr>
              <a:t>M4F</a:t>
            </a:r>
          </a:p>
        </p:txBody>
      </p:sp>
      <p:sp>
        <p:nvSpPr>
          <p:cNvPr id="103" name="TextBox 102">
            <a:extLst>
              <a:ext uri="{FF2B5EF4-FFF2-40B4-BE49-F238E27FC236}">
                <a16:creationId xmlns:a16="http://schemas.microsoft.com/office/drawing/2014/main" id="{20CE9EED-47F6-C8C1-81D8-073EFBE59281}"/>
              </a:ext>
            </a:extLst>
          </p:cNvPr>
          <p:cNvSpPr txBox="1"/>
          <p:nvPr/>
        </p:nvSpPr>
        <p:spPr>
          <a:xfrm>
            <a:off x="2405209" y="2475291"/>
            <a:ext cx="1001514" cy="276999"/>
          </a:xfrm>
          <a:prstGeom prst="rect">
            <a:avLst/>
          </a:prstGeom>
          <a:noFill/>
        </p:spPr>
        <p:txBody>
          <a:bodyPr wrap="square" rtlCol="0">
            <a:spAutoFit/>
          </a:bodyPr>
          <a:lstStyle/>
          <a:p>
            <a:pPr algn="ctr"/>
            <a:r>
              <a:rPr lang="en-US" sz="1200" dirty="0">
                <a:solidFill>
                  <a:srgbClr val="4B4B4B"/>
                </a:solidFill>
              </a:rPr>
              <a:t>Arc signature</a:t>
            </a:r>
          </a:p>
        </p:txBody>
      </p:sp>
      <p:sp>
        <p:nvSpPr>
          <p:cNvPr id="104" name="TextBox 103">
            <a:extLst>
              <a:ext uri="{FF2B5EF4-FFF2-40B4-BE49-F238E27FC236}">
                <a16:creationId xmlns:a16="http://schemas.microsoft.com/office/drawing/2014/main" id="{4109C925-7CAF-EB95-48A8-4D472A837AA6}"/>
              </a:ext>
            </a:extLst>
          </p:cNvPr>
          <p:cNvSpPr txBox="1"/>
          <p:nvPr/>
        </p:nvSpPr>
        <p:spPr>
          <a:xfrm>
            <a:off x="3971573" y="2470904"/>
            <a:ext cx="1449659" cy="276999"/>
          </a:xfrm>
          <a:prstGeom prst="rect">
            <a:avLst/>
          </a:prstGeom>
          <a:noFill/>
        </p:spPr>
        <p:txBody>
          <a:bodyPr wrap="square" rtlCol="0">
            <a:spAutoFit/>
          </a:bodyPr>
          <a:lstStyle/>
          <a:p>
            <a:pPr algn="ctr"/>
            <a:r>
              <a:rPr lang="en-US" sz="1200" dirty="0">
                <a:solidFill>
                  <a:srgbClr val="4B4B4B"/>
                </a:solidFill>
              </a:rPr>
              <a:t>System signatures</a:t>
            </a:r>
          </a:p>
        </p:txBody>
      </p:sp>
      <p:sp>
        <p:nvSpPr>
          <p:cNvPr id="115" name="TextBox 114">
            <a:extLst>
              <a:ext uri="{FF2B5EF4-FFF2-40B4-BE49-F238E27FC236}">
                <a16:creationId xmlns:a16="http://schemas.microsoft.com/office/drawing/2014/main" id="{8A8708B1-70EA-AB1B-4E3F-45B29C262783}"/>
              </a:ext>
            </a:extLst>
          </p:cNvPr>
          <p:cNvSpPr txBox="1"/>
          <p:nvPr/>
        </p:nvSpPr>
        <p:spPr>
          <a:xfrm>
            <a:off x="6979221" y="2531678"/>
            <a:ext cx="3971277" cy="461665"/>
          </a:xfrm>
          <a:prstGeom prst="rect">
            <a:avLst/>
          </a:prstGeom>
          <a:noFill/>
        </p:spPr>
        <p:txBody>
          <a:bodyPr wrap="square" rtlCol="0">
            <a:spAutoFit/>
          </a:bodyPr>
          <a:lstStyle/>
          <a:p>
            <a:pPr algn="ctr"/>
            <a:r>
              <a:rPr lang="en-US" sz="1200" dirty="0">
                <a:solidFill>
                  <a:srgbClr val="4B4B4B"/>
                </a:solidFill>
              </a:rPr>
              <a:t>Identifies best features and models, provides performance validation, testing, benchmarks and visualization</a:t>
            </a:r>
          </a:p>
        </p:txBody>
      </p:sp>
      <p:sp>
        <p:nvSpPr>
          <p:cNvPr id="3" name="TextBox 2">
            <a:extLst>
              <a:ext uri="{FF2B5EF4-FFF2-40B4-BE49-F238E27FC236}">
                <a16:creationId xmlns:a16="http://schemas.microsoft.com/office/drawing/2014/main" id="{FE3DAAF2-9A05-37ED-423B-72B2C37C2814}"/>
              </a:ext>
            </a:extLst>
          </p:cNvPr>
          <p:cNvSpPr txBox="1"/>
          <p:nvPr/>
        </p:nvSpPr>
        <p:spPr>
          <a:xfrm>
            <a:off x="8907212" y="757871"/>
            <a:ext cx="2351451" cy="369332"/>
          </a:xfrm>
          <a:prstGeom prst="rect">
            <a:avLst/>
          </a:prstGeom>
          <a:noFill/>
        </p:spPr>
        <p:txBody>
          <a:bodyPr wrap="square" rtlCol="0">
            <a:spAutoFit/>
          </a:bodyPr>
          <a:lstStyle/>
          <a:p>
            <a:pPr algn="r"/>
            <a:r>
              <a:rPr lang="en-US" sz="1800" dirty="0">
                <a:solidFill>
                  <a:schemeClr val="bg1">
                    <a:lumMod val="50000"/>
                  </a:schemeClr>
                </a:solidFill>
              </a:rPr>
              <a:t>Training</a:t>
            </a:r>
          </a:p>
        </p:txBody>
      </p:sp>
      <p:sp>
        <p:nvSpPr>
          <p:cNvPr id="10" name="TextBox 9">
            <a:extLst>
              <a:ext uri="{FF2B5EF4-FFF2-40B4-BE49-F238E27FC236}">
                <a16:creationId xmlns:a16="http://schemas.microsoft.com/office/drawing/2014/main" id="{8005E88C-773D-C945-CE27-4440C94C0488}"/>
              </a:ext>
            </a:extLst>
          </p:cNvPr>
          <p:cNvSpPr txBox="1"/>
          <p:nvPr/>
        </p:nvSpPr>
        <p:spPr>
          <a:xfrm>
            <a:off x="9101318" y="3972187"/>
            <a:ext cx="2351451" cy="369332"/>
          </a:xfrm>
          <a:prstGeom prst="rect">
            <a:avLst/>
          </a:prstGeom>
          <a:noFill/>
        </p:spPr>
        <p:txBody>
          <a:bodyPr wrap="square" rtlCol="0">
            <a:spAutoFit/>
          </a:bodyPr>
          <a:lstStyle/>
          <a:p>
            <a:pPr algn="r"/>
            <a:r>
              <a:rPr lang="en-US" sz="1800" dirty="0">
                <a:solidFill>
                  <a:schemeClr val="bg1">
                    <a:lumMod val="50000"/>
                  </a:schemeClr>
                </a:solidFill>
              </a:rPr>
              <a:t>Deployment</a:t>
            </a:r>
          </a:p>
        </p:txBody>
      </p:sp>
    </p:spTree>
    <p:extLst>
      <p:ext uri="{BB962C8B-B14F-4D97-AF65-F5344CB8AC3E}">
        <p14:creationId xmlns:p14="http://schemas.microsoft.com/office/powerpoint/2010/main" val="393563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4F88-68D3-311C-2DF9-2F4A067E0D50}"/>
              </a:ext>
            </a:extLst>
          </p:cNvPr>
          <p:cNvSpPr>
            <a:spLocks noGrp="1"/>
          </p:cNvSpPr>
          <p:nvPr>
            <p:ph type="title"/>
          </p:nvPr>
        </p:nvSpPr>
        <p:spPr/>
        <p:txBody>
          <a:bodyPr/>
          <a:lstStyle/>
          <a:p>
            <a:r>
              <a:rPr lang="en-US" dirty="0"/>
              <a:t>Why This Classification Is Hard</a:t>
            </a:r>
          </a:p>
        </p:txBody>
      </p:sp>
      <p:pic>
        <p:nvPicPr>
          <p:cNvPr id="7" name="Content Placeholder 6">
            <a:extLst>
              <a:ext uri="{FF2B5EF4-FFF2-40B4-BE49-F238E27FC236}">
                <a16:creationId xmlns:a16="http://schemas.microsoft.com/office/drawing/2014/main" id="{D59DA630-E8FA-2954-20AA-B207E35152BC}"/>
              </a:ext>
            </a:extLst>
          </p:cNvPr>
          <p:cNvPicPr>
            <a:picLocks noGrp="1" noChangeAspect="1"/>
          </p:cNvPicPr>
          <p:nvPr>
            <p:ph sz="quarter" idx="13"/>
          </p:nvPr>
        </p:nvPicPr>
        <p:blipFill>
          <a:blip r:embed="rId2"/>
          <a:stretch>
            <a:fillRect/>
          </a:stretch>
        </p:blipFill>
        <p:spPr>
          <a:xfrm>
            <a:off x="2087462" y="827392"/>
            <a:ext cx="8013900" cy="5281629"/>
          </a:xfrm>
          <a:prstGeom prst="rect">
            <a:avLst/>
          </a:prstGeom>
        </p:spPr>
      </p:pic>
      <p:sp>
        <p:nvSpPr>
          <p:cNvPr id="4" name="TextBox 3">
            <a:extLst>
              <a:ext uri="{FF2B5EF4-FFF2-40B4-BE49-F238E27FC236}">
                <a16:creationId xmlns:a16="http://schemas.microsoft.com/office/drawing/2014/main" id="{CE553B8B-1CAF-8361-EFD8-181392389F40}"/>
              </a:ext>
            </a:extLst>
          </p:cNvPr>
          <p:cNvSpPr txBox="1"/>
          <p:nvPr/>
        </p:nvSpPr>
        <p:spPr>
          <a:xfrm>
            <a:off x="355509" y="6062876"/>
            <a:ext cx="7780867" cy="523220"/>
          </a:xfrm>
          <a:prstGeom prst="rect">
            <a:avLst/>
          </a:prstGeom>
          <a:noFill/>
        </p:spPr>
        <p:txBody>
          <a:bodyPr wrap="square" rtlCol="0">
            <a:spAutoFit/>
          </a:bodyPr>
          <a:lstStyle/>
          <a:p>
            <a:r>
              <a:rPr lang="en-US" sz="1400" dirty="0"/>
              <a:t>Source: Y. Mao et al., "Why AI: A Comparative Study for Detection Methods in DC Series Arc Fault," </a:t>
            </a:r>
          </a:p>
          <a:p>
            <a:r>
              <a:rPr lang="en-US" sz="1400" dirty="0"/>
              <a:t>IEEE Transactions on Transportation Electrification, 2025. Figure 4.</a:t>
            </a:r>
          </a:p>
        </p:txBody>
      </p:sp>
    </p:spTree>
    <p:extLst>
      <p:ext uri="{BB962C8B-B14F-4D97-AF65-F5344CB8AC3E}">
        <p14:creationId xmlns:p14="http://schemas.microsoft.com/office/powerpoint/2010/main" val="758332243"/>
      </p:ext>
    </p:extLst>
  </p:cSld>
  <p:clrMapOvr>
    <a:masterClrMapping/>
  </p:clrMapOvr>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2FBDE82520C946BD19273829A3FFFC" ma:contentTypeVersion="6" ma:contentTypeDescription="Create a new document." ma:contentTypeScope="" ma:versionID="918a30e2a9da5475838501a6eba17c5f">
  <xsd:schema xmlns:xsd="http://www.w3.org/2001/XMLSchema" xmlns:xs="http://www.w3.org/2001/XMLSchema" xmlns:p="http://schemas.microsoft.com/office/2006/metadata/properties" xmlns:ns2="86f0cdac-08b0-4f30-9b7e-d8e4901616ad" xmlns:ns3="84c79faf-5eef-43a9-94fb-365a6db7a8a8" targetNamespace="http://schemas.microsoft.com/office/2006/metadata/properties" ma:root="true" ma:fieldsID="f15bb8afc84c5a9f6d27ee3075264cfc" ns2:_="" ns3:_="">
    <xsd:import namespace="86f0cdac-08b0-4f30-9b7e-d8e4901616ad"/>
    <xsd:import namespace="84c79faf-5eef-43a9-94fb-365a6db7a8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f0cdac-08b0-4f30-9b7e-d8e4901616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c79faf-5eef-43a9-94fb-365a6db7a8a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2.xml><?xml version="1.0" encoding="utf-8"?>
<ds:datastoreItem xmlns:ds="http://schemas.openxmlformats.org/officeDocument/2006/customXml" ds:itemID="{15774815-801A-4D0C-AAC8-304A8EA5EAE0}">
  <ds:schemaRefs>
    <ds:schemaRef ds:uri="http://schemas.microsoft.com/office/2006/metadata/properties"/>
    <ds:schemaRef ds:uri="84c79faf-5eef-43a9-94fb-365a6db7a8a8"/>
    <ds:schemaRef ds:uri="http://purl.org/dc/dcmitype/"/>
    <ds:schemaRef ds:uri="http://schemas.microsoft.com/office/2006/documentManagement/types"/>
    <ds:schemaRef ds:uri="86f0cdac-08b0-4f30-9b7e-d8e4901616ad"/>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516C3B2-E129-40E7-AFA3-5182145793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f0cdac-08b0-4f30-9b7e-d8e4901616ad"/>
    <ds:schemaRef ds:uri="84c79faf-5eef-43a9-94fb-365a6db7a8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15013</TotalTime>
  <Words>3082</Words>
  <Application>Microsoft Office PowerPoint</Application>
  <PresentationFormat>Custom</PresentationFormat>
  <Paragraphs>647</Paragraphs>
  <Slides>38</Slides>
  <Notes>18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Agency FB</vt:lpstr>
      <vt:lpstr>Arial</vt:lpstr>
      <vt:lpstr>Calibri</vt:lpstr>
      <vt:lpstr>Calibri Light</vt:lpstr>
      <vt:lpstr>Cambria Math</vt:lpstr>
      <vt:lpstr>Raleway</vt:lpstr>
      <vt:lpstr>Roboto</vt:lpstr>
      <vt:lpstr>Wingdings</vt:lpstr>
      <vt:lpstr>Office Theme</vt:lpstr>
      <vt:lpstr>SundAI Hackathon</vt:lpstr>
      <vt:lpstr>Edge AIML</vt:lpstr>
      <vt:lpstr>Why We Build Edge AIML Applications</vt:lpstr>
      <vt:lpstr>The Industry Challenges</vt:lpstr>
      <vt:lpstr>Three Broad Categories of Edge AI</vt:lpstr>
      <vt:lpstr>What is an Arc Fault</vt:lpstr>
      <vt:lpstr>Applications for Arc Fault Detection</vt:lpstr>
      <vt:lpstr>Arc Fault Detection</vt:lpstr>
      <vt:lpstr>Why This Classification Is Hard</vt:lpstr>
      <vt:lpstr>Where Developers Struggle the Most</vt:lpstr>
      <vt:lpstr>Dataset Sourcing</vt:lpstr>
      <vt:lpstr>AutoML Generates Top Performing Models</vt:lpstr>
      <vt:lpstr>Arc Fault Detection (3 Different Models)</vt:lpstr>
      <vt:lpstr>Dataset Annotation w/ MPLAB ML Python SDK</vt:lpstr>
      <vt:lpstr>How Our Toolchain Helps</vt:lpstr>
      <vt:lpstr>Where Industry Is Headed</vt:lpstr>
      <vt:lpstr>Hands-On Project Hardware</vt:lpstr>
      <vt:lpstr>CircuitPython PyKit Explorer</vt:lpstr>
      <vt:lpstr>Magic Wand Gesture Recognition</vt:lpstr>
      <vt:lpstr>AI Digital Nose w/ Edge Impulse</vt:lpstr>
      <vt:lpstr>Why Edge AI</vt:lpstr>
      <vt:lpstr>Neural Networks</vt:lpstr>
      <vt:lpstr>How Quantization and Sparsity Help</vt:lpstr>
      <vt:lpstr>What Are Pre-Trained Models?</vt:lpstr>
      <vt:lpstr>Remove These Slides Later</vt:lpstr>
      <vt:lpstr>Keyword Spotting (KWS) Solution</vt:lpstr>
      <vt:lpstr>Face Identification</vt:lpstr>
      <vt:lpstr>Convert TensorFlow Models to C code </vt:lpstr>
      <vt:lpstr>Cortex-M ML Applications According to ARM</vt:lpstr>
      <vt:lpstr>Performance Curve for Various Applications</vt:lpstr>
      <vt:lpstr>Common Edge AI Algorithms </vt:lpstr>
      <vt:lpstr>Understanding Dataset Requirements</vt:lpstr>
      <vt:lpstr>Encoded Assumptions in a Dataset</vt:lpstr>
      <vt:lpstr>Where are the bottlenecks and opportunities?</vt:lpstr>
      <vt:lpstr>MPLAB ML Development Suite</vt:lpstr>
      <vt:lpstr>OpenMV </vt:lpstr>
      <vt:lpstr>Person Detection 30FPS, battery 5 years</vt:lpstr>
      <vt:lpstr>Typical PV AFD Data Collection Sequence</vt:lpstr>
    </vt:vector>
  </TitlesOfParts>
  <Company>SMSC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creator>Michael Wikan</dc:creator>
  <cp:lastModifiedBy>Toby Sinkinson - C70348</cp:lastModifiedBy>
  <cp:revision>234</cp:revision>
  <cp:lastPrinted>2025-11-23T03:59:14Z</cp:lastPrinted>
  <dcterms:created xsi:type="dcterms:W3CDTF">2019-09-10T21:33:18Z</dcterms:created>
  <dcterms:modified xsi:type="dcterms:W3CDTF">2025-11-23T04:20:21Z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8fbba442-8e62-441a-8a37-77e419e57804</vt:lpwstr>
  </property>
  <property fmtid="{D5CDD505-2E9C-101B-9397-08002B2CF9AE}" pid="3" name="ContentTypeId">
    <vt:lpwstr>0x0101006F2FBDE82520C946BD19273829A3FFFC</vt:lpwstr>
  </property>
</Properties>
</file>